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2"/>
  </p:notesMasterIdLst>
  <p:sldIdLst>
    <p:sldId id="363" r:id="rId2"/>
    <p:sldId id="260" r:id="rId3"/>
    <p:sldId id="343" r:id="rId4"/>
    <p:sldId id="261" r:id="rId5"/>
    <p:sldId id="342" r:id="rId6"/>
    <p:sldId id="262" r:id="rId7"/>
    <p:sldId id="263" r:id="rId8"/>
    <p:sldId id="264" r:id="rId9"/>
    <p:sldId id="269" r:id="rId10"/>
    <p:sldId id="345" r:id="rId11"/>
    <p:sldId id="347" r:id="rId12"/>
    <p:sldId id="349" r:id="rId13"/>
    <p:sldId id="351" r:id="rId14"/>
    <p:sldId id="353" r:id="rId15"/>
    <p:sldId id="355" r:id="rId16"/>
    <p:sldId id="360" r:id="rId17"/>
    <p:sldId id="361" r:id="rId18"/>
    <p:sldId id="280" r:id="rId19"/>
    <p:sldId id="282" r:id="rId20"/>
    <p:sldId id="356" r:id="rId21"/>
    <p:sldId id="357" r:id="rId22"/>
    <p:sldId id="289" r:id="rId23"/>
    <p:sldId id="290" r:id="rId24"/>
    <p:sldId id="292" r:id="rId25"/>
    <p:sldId id="293" r:id="rId26"/>
    <p:sldId id="294" r:id="rId27"/>
    <p:sldId id="295" r:id="rId28"/>
    <p:sldId id="366" r:id="rId29"/>
    <p:sldId id="296" r:id="rId30"/>
    <p:sldId id="297" r:id="rId31"/>
    <p:sldId id="299" r:id="rId32"/>
    <p:sldId id="300" r:id="rId33"/>
    <p:sldId id="301" r:id="rId34"/>
    <p:sldId id="302" r:id="rId35"/>
    <p:sldId id="306" r:id="rId36"/>
    <p:sldId id="308" r:id="rId37"/>
    <p:sldId id="362" r:id="rId38"/>
    <p:sldId id="309" r:id="rId39"/>
    <p:sldId id="310" r:id="rId40"/>
    <p:sldId id="311" r:id="rId41"/>
    <p:sldId id="312" r:id="rId42"/>
    <p:sldId id="315" r:id="rId43"/>
    <p:sldId id="313" r:id="rId44"/>
    <p:sldId id="316" r:id="rId45"/>
    <p:sldId id="317" r:id="rId46"/>
    <p:sldId id="318" r:id="rId47"/>
    <p:sldId id="319" r:id="rId48"/>
    <p:sldId id="320" r:id="rId49"/>
    <p:sldId id="321" r:id="rId50"/>
    <p:sldId id="367" r:id="rId51"/>
    <p:sldId id="369" r:id="rId52"/>
    <p:sldId id="368" r:id="rId53"/>
    <p:sldId id="341" r:id="rId54"/>
    <p:sldId id="335" r:id="rId55"/>
    <p:sldId id="323" r:id="rId56"/>
    <p:sldId id="324" r:id="rId57"/>
    <p:sldId id="325" r:id="rId58"/>
    <p:sldId id="326" r:id="rId59"/>
    <p:sldId id="327" r:id="rId60"/>
    <p:sldId id="328" r:id="rId6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12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C31CC3-93C1-46F3-BAAE-451EF8EA2AC5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0AB972-C550-4C27-9EAC-C03DEFEF92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762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AB972-C550-4C27-9EAC-C03DEFEF9242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19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8284C-4303-45F4-99B5-5DC2C0CB9D26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5336F-5A35-4585-A260-A449D5D2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8284C-4303-45F4-99B5-5DC2C0CB9D26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5336F-5A35-4585-A260-A449D5D2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8284C-4303-45F4-99B5-5DC2C0CB9D26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5336F-5A35-4585-A260-A449D5D2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8284C-4303-45F4-99B5-5DC2C0CB9D26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5336F-5A35-4585-A260-A449D5D2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8284C-4303-45F4-99B5-5DC2C0CB9D26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5336F-5A35-4585-A260-A449D5D2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8284C-4303-45F4-99B5-5DC2C0CB9D26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5336F-5A35-4585-A260-A449D5D2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8284C-4303-45F4-99B5-5DC2C0CB9D26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5336F-5A35-4585-A260-A449D5D2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8284C-4303-45F4-99B5-5DC2C0CB9D26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5336F-5A35-4585-A260-A449D5D2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8284C-4303-45F4-99B5-5DC2C0CB9D26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5336F-5A35-4585-A260-A449D5D2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8284C-4303-45F4-99B5-5DC2C0CB9D26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5336F-5A35-4585-A260-A449D5D2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8284C-4303-45F4-99B5-5DC2C0CB9D26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5336F-5A35-4585-A260-A449D5D2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18284C-4303-45F4-99B5-5DC2C0CB9D26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5336F-5A35-4585-A260-A449D5D2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685800"/>
            <a:ext cx="8229600" cy="4525963"/>
          </a:xfrm>
        </p:spPr>
        <p:txBody>
          <a:bodyPr>
            <a:normAutofit fontScale="32500" lnSpcReduction="20000"/>
          </a:bodyPr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sz="14400" dirty="0" smtClean="0"/>
          </a:p>
          <a:p>
            <a:pPr algn="ctr">
              <a:buNone/>
            </a:pPr>
            <a:r>
              <a:rPr lang="en-US" sz="14400" dirty="0" smtClean="0"/>
              <a:t>TRANSFUZIA DE COMPONENTE SANGUINE  </a:t>
            </a:r>
            <a:r>
              <a:rPr lang="ro-RO" sz="14400" dirty="0" smtClean="0"/>
              <a:t>Ş</a:t>
            </a:r>
            <a:r>
              <a:rPr lang="en-US" sz="14400" dirty="0" smtClean="0"/>
              <a:t>I </a:t>
            </a:r>
            <a:r>
              <a:rPr lang="en-US" sz="14400" dirty="0" smtClean="0"/>
              <a:t>TERAPIA LICHIDIAN</a:t>
            </a:r>
            <a:r>
              <a:rPr lang="ro-RO" sz="14400" dirty="0" smtClean="0"/>
              <a:t>Ă</a:t>
            </a:r>
            <a:r>
              <a:rPr lang="en-US" sz="14400" dirty="0" smtClean="0"/>
              <a:t>. </a:t>
            </a:r>
            <a:r>
              <a:rPr lang="ro-RO" sz="14400" dirty="0" smtClean="0"/>
              <a:t>NUTRIȚIA BOLNAVULUI CRITIC</a:t>
            </a:r>
            <a:r>
              <a:rPr lang="en-US" sz="14400" dirty="0" smtClean="0"/>
              <a:t>.</a:t>
            </a:r>
            <a:endParaRPr lang="en-US" sz="14400" dirty="0" smtClean="0"/>
          </a:p>
          <a:p>
            <a:pPr algn="ctr">
              <a:buNone/>
            </a:pPr>
            <a:endParaRPr lang="en-US" sz="14400" dirty="0" smtClean="0"/>
          </a:p>
          <a:p>
            <a:pPr algn="ctr">
              <a:buNone/>
            </a:pPr>
            <a:r>
              <a:rPr lang="en-US" dirty="0" smtClean="0"/>
              <a:t>                                                                              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endParaRPr lang="en-US" sz="11200" dirty="0" smtClean="0"/>
          </a:p>
          <a:p>
            <a:pPr algn="ctr">
              <a:buNone/>
            </a:pPr>
            <a:endParaRPr lang="en-US" sz="9600" dirty="0" smtClean="0"/>
          </a:p>
          <a:p>
            <a:pPr algn="ctr">
              <a:buNone/>
            </a:pPr>
            <a:endParaRPr lang="en-US" sz="9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o-RO" sz="3600" dirty="0">
                <a:solidFill>
                  <a:srgbClr val="FFFF66"/>
                </a:solidFill>
              </a:rPr>
              <a:t> </a:t>
            </a:r>
            <a:r>
              <a:rPr lang="en-US" sz="3600" dirty="0">
                <a:solidFill>
                  <a:srgbClr val="FFFF66"/>
                </a:solidFill>
              </a:rPr>
              <a:t> </a:t>
            </a:r>
            <a:r>
              <a:rPr lang="en-US" sz="4000" dirty="0"/>
              <a:t>CONCENTRATUL ERITROCITAR</a:t>
            </a:r>
            <a:endParaRPr lang="ru-RU" sz="40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este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o-RO" sz="2800" dirty="0">
                <a:latin typeface="Calibri" panose="020F0502020204030204" pitchFamily="34" charset="0"/>
                <a:cs typeface="Calibri" panose="020F0502020204030204" pitchFamily="34" charset="0"/>
              </a:rPr>
              <a:t>rareori indicat dacă concentraţia hemoglobinei  e mai mare de 100 g/l 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ro-RO" sz="2800" dirty="0">
                <a:latin typeface="Calibri" panose="020F0502020204030204" pitchFamily="34" charset="0"/>
                <a:cs typeface="Calibri" panose="020F0502020204030204" pitchFamily="34" charset="0"/>
              </a:rPr>
              <a:t>aproape întotdeauna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este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o-RO" sz="2800" dirty="0">
                <a:latin typeface="Calibri" panose="020F0502020204030204" pitchFamily="34" charset="0"/>
                <a:cs typeface="Calibri" panose="020F0502020204030204" pitchFamily="34" charset="0"/>
              </a:rPr>
              <a:t>indicat dacă concentraţia hemoglobinei e mai mică de 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lang="ro-RO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0 </a:t>
            </a:r>
            <a:r>
              <a:rPr lang="ro-RO" sz="2800" dirty="0">
                <a:latin typeface="Calibri" panose="020F0502020204030204" pitchFamily="34" charset="0"/>
                <a:cs typeface="Calibri" panose="020F0502020204030204" pitchFamily="34" charset="0"/>
              </a:rPr>
              <a:t>g/l</a:t>
            </a:r>
            <a:r>
              <a:rPr lang="ru-RU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ro-RO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Decizia de a transfuza concentrat eritrocitar pacienţilor cu niveluri intermediare de hemoglobină (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lang="ro-RO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0-100 g/l) trebuie să se bazeze pe prezenţa semnelor de ischemie de organ,  aprecirea ratei şi volumului hemoragiei, volumului intravascular, prezenţa factorilor de risc.</a:t>
            </a:r>
            <a:r>
              <a:rPr lang="ro-RO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9600" cy="1384300"/>
          </a:xfrm>
        </p:spPr>
        <p:txBody>
          <a:bodyPr/>
          <a:lstStyle/>
          <a:p>
            <a:r>
              <a:rPr lang="en-US" sz="4000" dirty="0">
                <a:solidFill>
                  <a:srgbClr val="FFFF66"/>
                </a:solidFill>
              </a:rPr>
              <a:t>  </a:t>
            </a:r>
            <a:r>
              <a:rPr lang="en-US" sz="4000" dirty="0"/>
              <a:t>CONCENTRATUL ERITROCITAR</a:t>
            </a:r>
            <a:r>
              <a:rPr lang="ru-RU" dirty="0"/>
              <a:t>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o-RO" sz="2800" dirty="0"/>
              <a:t>Nu se recomandă utilizarea nivelului hemoglobinei în calitate de trigger</a:t>
            </a:r>
            <a:r>
              <a:rPr lang="ru-RU" sz="2800" dirty="0"/>
              <a:t> </a:t>
            </a:r>
            <a:r>
              <a:rPr lang="ro-RO" sz="2800" dirty="0"/>
              <a:t>pentru transfuzie</a:t>
            </a:r>
          </a:p>
          <a:p>
            <a:r>
              <a:rPr lang="ro-RO" sz="2800" dirty="0"/>
              <a:t>este preferată:</a:t>
            </a:r>
          </a:p>
          <a:p>
            <a:r>
              <a:rPr lang="ro-RO" sz="2800" dirty="0"/>
              <a:t>prelevarea preoperatorie a sângelui </a:t>
            </a:r>
            <a:r>
              <a:rPr lang="ro-RO" sz="2800" dirty="0" err="1"/>
              <a:t>autolog</a:t>
            </a:r>
            <a:r>
              <a:rPr lang="ro-RO" sz="2800" dirty="0"/>
              <a:t> </a:t>
            </a:r>
            <a:r>
              <a:rPr lang="ro-RO" sz="2800" dirty="0" err="1"/>
              <a:t>şi</a:t>
            </a:r>
            <a:r>
              <a:rPr lang="ro-RO" sz="2800" dirty="0"/>
              <a:t> administrarea lui intra- sau postoperatorie</a:t>
            </a:r>
            <a:r>
              <a:rPr lang="ru-RU" sz="2800" dirty="0"/>
              <a:t> </a:t>
            </a:r>
            <a:endParaRPr lang="ro-RO" sz="2800" dirty="0"/>
          </a:p>
          <a:p>
            <a:r>
              <a:rPr lang="ro-RO" sz="2800" dirty="0"/>
              <a:t>utilizarea </a:t>
            </a:r>
            <a:r>
              <a:rPr lang="ro-RO" sz="2800" dirty="0" err="1"/>
              <a:t>hemodiluţiei</a:t>
            </a:r>
            <a:r>
              <a:rPr lang="ro-RO" sz="2800" dirty="0"/>
              <a:t> </a:t>
            </a:r>
            <a:r>
              <a:rPr lang="ro-RO" sz="2800" dirty="0" err="1"/>
              <a:t>normovolemice</a:t>
            </a:r>
            <a:r>
              <a:rPr lang="ru-RU" sz="2800" dirty="0"/>
              <a:t> </a:t>
            </a:r>
            <a:endParaRPr lang="ro-RO" sz="2800" dirty="0"/>
          </a:p>
          <a:p>
            <a:r>
              <a:rPr lang="ro-RO" sz="2800" dirty="0"/>
              <a:t>hipotensiunii </a:t>
            </a:r>
            <a:r>
              <a:rPr lang="en-US" sz="2800" dirty="0"/>
              <a:t>deliberate</a:t>
            </a:r>
            <a:r>
              <a:rPr lang="ru-RU" sz="2800" dirty="0"/>
              <a:t> </a:t>
            </a:r>
            <a:endParaRPr lang="ro-RO" sz="2800" dirty="0"/>
          </a:p>
          <a:p>
            <a:r>
              <a:rPr lang="ro-RO" sz="2800" dirty="0"/>
              <a:t>colectarea </a:t>
            </a:r>
            <a:r>
              <a:rPr lang="ro-RO" sz="2800" dirty="0" err="1"/>
              <a:t>şi</a:t>
            </a:r>
            <a:r>
              <a:rPr lang="ro-RO" sz="2800" dirty="0"/>
              <a:t> readministrarea intra- </a:t>
            </a:r>
            <a:r>
              <a:rPr lang="ro-RO" sz="2800" dirty="0" err="1"/>
              <a:t>şi</a:t>
            </a:r>
            <a:r>
              <a:rPr lang="ro-RO" sz="2800" dirty="0"/>
              <a:t> postoperatorie a sângelui pierdut</a:t>
            </a:r>
            <a:r>
              <a:rPr lang="ru-RU" sz="28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o-RO" sz="4000" dirty="0"/>
              <a:t>PLASMA PROASPĂT </a:t>
            </a:r>
            <a:r>
              <a:rPr lang="en-US" sz="4000" dirty="0"/>
              <a:t>C</a:t>
            </a:r>
            <a:r>
              <a:rPr lang="ro-RO" sz="4000" dirty="0"/>
              <a:t>ONGELATĂ</a:t>
            </a:r>
            <a:r>
              <a:rPr lang="ru-RU" sz="4000" dirty="0"/>
              <a:t>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676400"/>
            <a:ext cx="5334000" cy="4449763"/>
          </a:xfrm>
        </p:spPr>
        <p:txBody>
          <a:bodyPr>
            <a:normAutofit fontScale="55000" lnSpcReduction="20000"/>
          </a:bodyPr>
          <a:lstStyle/>
          <a:p>
            <a:endParaRPr lang="ro-RO" dirty="0"/>
          </a:p>
          <a:p>
            <a:endParaRPr lang="en-US" sz="3600" dirty="0" smtClean="0"/>
          </a:p>
          <a:p>
            <a:pPr algn="just"/>
            <a:r>
              <a:rPr lang="ro-RO" sz="3800" dirty="0" smtClean="0">
                <a:latin typeface="Times New Roman" pitchFamily="18" charset="0"/>
                <a:cs typeface="Times New Roman" pitchFamily="18" charset="0"/>
              </a:rPr>
              <a:t>Plasma proaspăt congelată se obţine din sânge total după separare de elemente celulare şi este congelată la cel mult 6 ore de la recoltare la o temperatură  sub -30</a:t>
            </a:r>
            <a:r>
              <a:rPr lang="ro-RO" sz="3800" baseline="30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o-RO" sz="3800" dirty="0" smtClean="0">
                <a:latin typeface="Times New Roman" pitchFamily="18" charset="0"/>
                <a:cs typeface="Times New Roman" pitchFamily="18" charset="0"/>
              </a:rPr>
              <a:t>C.  </a:t>
            </a:r>
            <a:endParaRPr lang="en-US" sz="3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o-RO" sz="3800" dirty="0" smtClean="0">
                <a:latin typeface="Times New Roman" pitchFamily="18" charset="0"/>
                <a:cs typeface="Times New Roman" pitchFamily="18" charset="0"/>
              </a:rPr>
              <a:t>O unitate de PPC contine 200-250 ml plasmă.</a:t>
            </a:r>
            <a:endParaRPr lang="en-US" sz="3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o-RO" sz="3800" dirty="0" smtClean="0">
                <a:latin typeface="Times New Roman" pitchFamily="18" charset="0"/>
                <a:cs typeface="Times New Roman" pitchFamily="18" charset="0"/>
              </a:rPr>
              <a:t> Durata de stocare este de 1 an. Produsul trebuie să fie utilizat imediat după decongelare. </a:t>
            </a:r>
            <a:endParaRPr lang="en-US" sz="3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nu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este indicată dacă timpul de protrombină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(TP)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sau INR şi timpul tromboplastinei parţial activate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3600" dirty="0">
                <a:latin typeface="Times New Roman" pitchFamily="18" charset="0"/>
                <a:cs typeface="Times New Roman" pitchFamily="18" charset="0"/>
              </a:rPr>
              <a:t>(TTPA)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sunt în limitele normei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5511" y="2867818"/>
            <a:ext cx="2493378" cy="3749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o-RO" sz="4000" dirty="0"/>
              <a:t>PLASMA PROASPĂT CONGELATĂ </a:t>
            </a:r>
            <a:endParaRPr lang="ru-RU" sz="4000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None/>
            </a:pPr>
            <a:r>
              <a:rPr lang="ro-RO" sz="28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o-RO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o-RO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Pentru corectarea hemoragiilor microvasculare </a:t>
            </a:r>
            <a:r>
              <a:rPr lang="ro-RO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în caz de creşterea a timpului de protrombină de 1,5 ori faţă  de normă, a INR-ului şi timpului tromboplastinei parţial activate de 2 ori faţă de normă.</a:t>
            </a:r>
            <a:endParaRPr lang="en-US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None/>
            </a:pPr>
            <a:r>
              <a:rPr lang="ro-RO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ro-RO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Pentru corectarea hemoragiilor microvasculare </a:t>
            </a:r>
            <a:r>
              <a:rPr lang="ro-RO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secundare deficitului factorilor de coagulare pacienţilor cărora li s-a transfuzat mai mult de un volum al sângelui circulant (aproximativ 70 ml/kg) şi este imposibilă efectuărea testelor de coagulare.</a:t>
            </a:r>
            <a:endParaRPr lang="en-US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o-RO" sz="4000" dirty="0"/>
              <a:t>PLASMA PROASPĂT CONGELATĂ</a:t>
            </a:r>
            <a:endParaRPr lang="ru-RU" sz="4000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90000"/>
              </a:lnSpc>
              <a:buNone/>
            </a:pP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3. Pentru 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reversia urgentă a anicoagulantelor 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cumarinice.</a:t>
            </a:r>
            <a:endParaRPr lang="ro-RO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None/>
            </a:pP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4. Pentru 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substituirea deficitului congenital al factorului de coagulare în lipsa concentratului sintetic sau virus 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inactivat.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o-RO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None/>
            </a:pP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5. În 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caz de rezistenţă la 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heparină. </a:t>
            </a:r>
            <a:endParaRPr lang="ro-RO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None/>
            </a:pPr>
            <a:endParaRPr lang="ro-RO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DOZA !!! -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concentraţia minimă de 30% a factorilor de coagulare  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(10-15 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ml/kg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pentru reversia urgentă a anticoagulantelor indirecte este suficientă un volum de  5-8 ml/kg.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sz="4000" dirty="0"/>
              <a:t>PLASMA PROASPĂT CONGELATĂ NU ESTE INDICATĂ</a:t>
            </a:r>
            <a:r>
              <a:rPr lang="ru-RU" sz="4000" dirty="0"/>
              <a:t> </a:t>
            </a:r>
            <a:r>
              <a:rPr lang="ro-RO" sz="4000" dirty="0"/>
              <a:t> CU SCOPUL</a:t>
            </a:r>
            <a:endParaRPr lang="ru-RU" sz="4000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o-RO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orij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ării hipovolemiei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endParaRPr lang="ro-RO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ameliorării cicatrizării plăgii</a:t>
            </a:r>
            <a:endParaRPr lang="ro-RO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nutriţie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parenteral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e</a:t>
            </a:r>
          </a:p>
          <a:p>
            <a:r>
              <a:rPr lang="ro-RO" dirty="0">
                <a:latin typeface="Times New Roman" pitchFamily="18" charset="0"/>
                <a:cs typeface="Times New Roman" pitchFamily="18" charset="0"/>
              </a:rPr>
              <a:t>corectării hipoalbuminemiei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ro-RO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ormaliz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ii INR în absenţa hemoragiilor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TRANSFUZIA DE TROMBOCITE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199"/>
            <a:ext cx="6492240" cy="502920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Volum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 50 ml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Posologie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: 1U la 10 kg </a:t>
            </a:r>
          </a:p>
          <a:p>
            <a:pPr algn="just">
              <a:buNone/>
            </a:pP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Indicatii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profilactice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numarul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plachete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este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sub 10.000/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mmc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Indicatii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terapeutice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prezenţa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hemoragiilor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microvasculare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când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numărul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trombocite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este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sub 50.000/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mmc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o-RO" sz="3800" dirty="0" smtClean="0">
                <a:latin typeface="Times New Roman" pitchFamily="18" charset="0"/>
                <a:cs typeface="Times New Roman" pitchFamily="18" charset="0"/>
              </a:rPr>
              <a:t>este inutilă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transfuzia</a:t>
            </a:r>
            <a:r>
              <a:rPr lang="ro-RO" sz="3800" dirty="0" smtClean="0">
                <a:latin typeface="Times New Roman" pitchFamily="18" charset="0"/>
                <a:cs typeface="Times New Roman" pitchFamily="18" charset="0"/>
              </a:rPr>
              <a:t> dacă numărul  de trombocite este peste 100.000/mmc. 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o-RO" sz="3800" dirty="0" smtClean="0">
                <a:latin typeface="Times New Roman" pitchFamily="18" charset="0"/>
                <a:cs typeface="Times New Roman" pitchFamily="18" charset="0"/>
              </a:rPr>
              <a:t>Decizia de administrare a concentratului trombocitar în cazul  concentraţiei intermediare  de trombocite (50.000-100.000/mmc) se va face ţinând cont de riscul şi rata hemoragiei anticipate sau deja prezente, probabilitatea disfuncţiei plachetare,   riscul hemoragiei într-un spaţiu închis (creier, ochi).</a:t>
            </a:r>
            <a:endParaRPr lang="en-US" sz="3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 smtClean="0"/>
          </a:p>
          <a:p>
            <a:endParaRPr lang="en-US" dirty="0" smtClean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24" y="2867816"/>
            <a:ext cx="1737360" cy="2612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TRANSFUZIA DE TROMBOCITE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en-US" dirty="0" smtClean="0"/>
          </a:p>
          <a:p>
            <a:pPr algn="just"/>
            <a:r>
              <a:rPr lang="en-US" sz="9600" dirty="0" err="1" smtClean="0">
                <a:latin typeface="Times New Roman" pitchFamily="18" charset="0"/>
                <a:cs typeface="Times New Roman" pitchFamily="18" charset="0"/>
              </a:rPr>
              <a:t>Naşterile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96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dirty="0" err="1" smtClean="0">
                <a:latin typeface="Times New Roman" pitchFamily="18" charset="0"/>
                <a:cs typeface="Times New Roman" pitchFamily="18" charset="0"/>
              </a:rPr>
              <a:t>intervenţiile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dirty="0" err="1" smtClean="0">
                <a:latin typeface="Times New Roman" pitchFamily="18" charset="0"/>
                <a:cs typeface="Times New Roman" pitchFamily="18" charset="0"/>
              </a:rPr>
              <a:t>chirurgicale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9600" dirty="0" err="1" smtClean="0">
                <a:latin typeface="Times New Roman" pitchFamily="18" charset="0"/>
                <a:cs typeface="Times New Roman" pitchFamily="18" charset="0"/>
              </a:rPr>
              <a:t>asociate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 cu </a:t>
            </a:r>
            <a:r>
              <a:rPr lang="en-US" sz="9600" dirty="0" err="1" smtClean="0">
                <a:latin typeface="Times New Roman" pitchFamily="18" charset="0"/>
                <a:cs typeface="Times New Roman" pitchFamily="18" charset="0"/>
              </a:rPr>
              <a:t>hemoragii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 moderate pot </a:t>
            </a:r>
            <a:r>
              <a:rPr lang="en-US" sz="9600" dirty="0" err="1" smtClean="0">
                <a:latin typeface="Times New Roman" pitchFamily="18" charset="0"/>
                <a:cs typeface="Times New Roman" pitchFamily="18" charset="0"/>
              </a:rPr>
              <a:t>fi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dirty="0" err="1" smtClean="0">
                <a:latin typeface="Times New Roman" pitchFamily="18" charset="0"/>
                <a:cs typeface="Times New Roman" pitchFamily="18" charset="0"/>
              </a:rPr>
              <a:t>efectuate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dirty="0" err="1" smtClean="0">
                <a:latin typeface="Times New Roman" pitchFamily="18" charset="0"/>
                <a:cs typeface="Times New Roman" pitchFamily="18" charset="0"/>
              </a:rPr>
              <a:t>pacienţilor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 cu un </a:t>
            </a:r>
            <a:r>
              <a:rPr lang="en-US" sz="9600" dirty="0" err="1" smtClean="0">
                <a:latin typeface="Times New Roman" pitchFamily="18" charset="0"/>
                <a:cs typeface="Times New Roman" pitchFamily="18" charset="0"/>
              </a:rPr>
              <a:t>număr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9600" dirty="0" err="1" smtClean="0">
                <a:latin typeface="Times New Roman" pitchFamily="18" charset="0"/>
                <a:cs typeface="Times New Roman" pitchFamily="18" charset="0"/>
              </a:rPr>
              <a:t>trombocite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dirty="0" err="1" smtClean="0">
                <a:latin typeface="Times New Roman" pitchFamily="18" charset="0"/>
                <a:cs typeface="Times New Roman" pitchFamily="18" charset="0"/>
              </a:rPr>
              <a:t>mai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dirty="0" err="1" smtClean="0">
                <a:latin typeface="Times New Roman" pitchFamily="18" charset="0"/>
                <a:cs typeface="Times New Roman" pitchFamily="18" charset="0"/>
              </a:rPr>
              <a:t>mic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 de 50.000/</a:t>
            </a:r>
            <a:r>
              <a:rPr lang="en-US" sz="9600" dirty="0" err="1" smtClean="0">
                <a:latin typeface="Times New Roman" pitchFamily="18" charset="0"/>
                <a:cs typeface="Times New Roman" pitchFamily="18" charset="0"/>
              </a:rPr>
              <a:t>mmc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9600" dirty="0" smtClean="0">
                <a:latin typeface="Times New Roman" pitchFamily="18" charset="0"/>
                <a:cs typeface="Times New Roman" pitchFamily="18" charset="0"/>
              </a:rPr>
              <a:t>În cazul intervenţiilor neurochirurgicale sau oftalmologice se recomandă menţinerea unui număr de trombocite de peste 100.000/mmc. </a:t>
            </a:r>
            <a:endParaRPr lang="en-US" sz="9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o-RO" sz="9600" dirty="0" smtClean="0">
                <a:latin typeface="Times New Roman" pitchFamily="18" charset="0"/>
                <a:cs typeface="Times New Roman" pitchFamily="18" charset="0"/>
              </a:rPr>
              <a:t>Transfuzia de trombocite este indicată pacienţilor cu hemoragii microvasculare şi număr normal de trombocite dar cu  disfuncţii plachetare (medicaţie antiplachetară, bypasss cardiopulmonar). </a:t>
            </a:r>
            <a:endParaRPr lang="en-US" sz="9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o-RO" sz="9600" dirty="0" smtClean="0">
                <a:latin typeface="Times New Roman" pitchFamily="18" charset="0"/>
                <a:cs typeface="Times New Roman" pitchFamily="18" charset="0"/>
              </a:rPr>
              <a:t>O altă indicaţie este transfuzia masivă, asociată cu trombocitopenie diluţională.  </a:t>
            </a:r>
            <a:endParaRPr lang="en-US" sz="9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5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o-RO" b="1" dirty="0" smtClean="0">
                <a:latin typeface="Times New Roman" pitchFamily="18" charset="0"/>
                <a:cs typeface="Times New Roman" pitchFamily="18" charset="0"/>
              </a:rPr>
              <a:t>Albumina umană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se produce prin fracţionarea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cantităţilor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plasmă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 la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mulţi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donatori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Există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soluţie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albumină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 5 %,  20 %, 25 %. </a:t>
            </a:r>
          </a:p>
          <a:p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Fiecare gram de albumină fixează 18 ml apă în patul vascular.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Este lipsită de pericolul de transmisiune a infecţiilor virale, nu are specificitate de grup şi poate fi stocată 5 ani.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b="1" dirty="0" smtClean="0"/>
              <a:t>Albumina umană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o-RO" dirty="0" smtClean="0"/>
              <a:t>	 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Indicaţii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1.  Stări hipovolemice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2. Hipoproteinemie (nivelul proteinei serice mai jos de 50 g/l)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3. Arsuri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4. Tratamentul edemelor rezistente la diuretice (ascită, sindrom nefrotic).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</a:t>
            </a:r>
            <a:r>
              <a:rPr lang="ro-RO" dirty="0" smtClean="0"/>
              <a:t>ângele integral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o-RO" dirty="0" smtClean="0"/>
              <a:t>se obţine prin prelevare pe un anticoagulant a sângelui venos într-un recipient steril şi apiorogen. </a:t>
            </a:r>
            <a:r>
              <a:rPr lang="en-US" dirty="0" smtClean="0"/>
              <a:t>La o </a:t>
            </a:r>
            <a:r>
              <a:rPr lang="en-US" dirty="0" err="1" smtClean="0"/>
              <a:t>dona</a:t>
            </a:r>
            <a:r>
              <a:rPr lang="ro-RO" dirty="0" smtClean="0"/>
              <a:t>ţ</a:t>
            </a:r>
            <a:r>
              <a:rPr lang="en-US" dirty="0" err="1" smtClean="0"/>
              <a:t>ie</a:t>
            </a:r>
            <a:r>
              <a:rPr lang="en-US" dirty="0" smtClean="0"/>
              <a:t> se </a:t>
            </a:r>
            <a:r>
              <a:rPr lang="en-US" dirty="0" err="1" smtClean="0"/>
              <a:t>colectează</a:t>
            </a:r>
            <a:r>
              <a:rPr lang="en-US" dirty="0" smtClean="0"/>
              <a:t> 450 ml de </a:t>
            </a:r>
            <a:r>
              <a:rPr lang="en-US" dirty="0" err="1" smtClean="0"/>
              <a:t>sânge</a:t>
            </a:r>
            <a:r>
              <a:rPr lang="en-US" dirty="0" smtClean="0"/>
              <a:t>. </a:t>
            </a:r>
            <a:r>
              <a:rPr lang="en-US" dirty="0" err="1" smtClean="0"/>
              <a:t>În</a:t>
            </a:r>
            <a:r>
              <a:rPr lang="en-US" dirty="0" smtClean="0"/>
              <a:t> container se </a:t>
            </a:r>
            <a:r>
              <a:rPr lang="en-US" dirty="0" err="1" smtClean="0"/>
              <a:t>conţin</a:t>
            </a:r>
            <a:r>
              <a:rPr lang="en-US" dirty="0" smtClean="0"/>
              <a:t> 450 ml de </a:t>
            </a:r>
            <a:r>
              <a:rPr lang="en-US" dirty="0" err="1" smtClean="0"/>
              <a:t>sânge</a:t>
            </a:r>
            <a:r>
              <a:rPr lang="en-US" dirty="0" smtClean="0"/>
              <a:t> </a:t>
            </a:r>
            <a:r>
              <a:rPr lang="en-US" dirty="0" err="1" smtClean="0"/>
              <a:t>integru</a:t>
            </a:r>
            <a:r>
              <a:rPr lang="en-US" dirty="0" smtClean="0"/>
              <a:t> </a:t>
            </a:r>
            <a:r>
              <a:rPr lang="ro-RO" dirty="0" err="1"/>
              <a:t>ș</a:t>
            </a:r>
            <a:r>
              <a:rPr lang="en-US" dirty="0" err="1" smtClean="0"/>
              <a:t>i</a:t>
            </a:r>
            <a:r>
              <a:rPr lang="en-US" dirty="0" smtClean="0"/>
              <a:t> 63 ml de </a:t>
            </a:r>
            <a:r>
              <a:rPr lang="en-US" dirty="0" err="1" smtClean="0"/>
              <a:t>solu</a:t>
            </a:r>
            <a:r>
              <a:rPr lang="ro-RO" dirty="0" smtClean="0"/>
              <a:t>ţ</a:t>
            </a:r>
            <a:r>
              <a:rPr lang="en-US" dirty="0" err="1" smtClean="0"/>
              <a:t>ie</a:t>
            </a:r>
            <a:r>
              <a:rPr lang="en-US" dirty="0" smtClean="0"/>
              <a:t> anticoagulant – </a:t>
            </a:r>
            <a:r>
              <a:rPr lang="en-US" dirty="0" err="1" smtClean="0"/>
              <a:t>conservant</a:t>
            </a:r>
            <a:r>
              <a:rPr lang="en-US" dirty="0" smtClean="0"/>
              <a:t> (</a:t>
            </a:r>
            <a:r>
              <a:rPr lang="en-US" dirty="0" err="1" smtClean="0"/>
              <a:t>în</a:t>
            </a:r>
            <a:r>
              <a:rPr lang="en-US" dirty="0" smtClean="0"/>
              <a:t> total </a:t>
            </a:r>
            <a:r>
              <a:rPr lang="en-US" dirty="0" err="1" smtClean="0"/>
              <a:t>volumul</a:t>
            </a:r>
            <a:r>
              <a:rPr lang="en-US" dirty="0" smtClean="0"/>
              <a:t> </a:t>
            </a:r>
            <a:r>
              <a:rPr lang="en-US" dirty="0" err="1" smtClean="0"/>
              <a:t>dozei</a:t>
            </a:r>
            <a:r>
              <a:rPr lang="en-US" dirty="0" smtClean="0"/>
              <a:t> </a:t>
            </a:r>
            <a:r>
              <a:rPr lang="en-US" dirty="0" err="1" smtClean="0"/>
              <a:t>constituie</a:t>
            </a:r>
            <a:r>
              <a:rPr lang="en-US" dirty="0" smtClean="0"/>
              <a:t> 510 ml).</a:t>
            </a:r>
          </a:p>
          <a:p>
            <a:r>
              <a:rPr lang="ro-RO" dirty="0" smtClean="0"/>
              <a:t>În cursul conservării se modifică proprietăţile s</a:t>
            </a:r>
            <a:r>
              <a:rPr lang="en-US" dirty="0" smtClean="0"/>
              <a:t>â</a:t>
            </a:r>
            <a:r>
              <a:rPr lang="ro-RO" dirty="0" smtClean="0"/>
              <a:t>ngelui: scade viabilitatea eritrocitelor şi plachetelor, scade activitatea factorilor de coagulare, se distrug leucocitele cu eliberarea proteazelor leucocitare, creşte conţinutul plasmatic al potasiului, se manifestă deficitul de activitate a 2,3-bifosfogliceratului, se formează microagregate. 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ro-RO" i="1" dirty="0" smtClean="0"/>
              <a:t>	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C</a:t>
            </a:r>
            <a:r>
              <a:rPr lang="en-US" dirty="0"/>
              <a:t>RIOPRECIPITAT</a:t>
            </a:r>
            <a:r>
              <a:rPr lang="ru-RU" dirty="0"/>
              <a:t>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0" y="1752600"/>
            <a:ext cx="5867400" cy="43735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ro-RO" dirty="0" smtClean="0"/>
              <a:t>factorul VIII </a:t>
            </a:r>
            <a:endParaRPr lang="en-US" dirty="0" smtClean="0"/>
          </a:p>
          <a:p>
            <a:r>
              <a:rPr lang="ro-RO" dirty="0" smtClean="0"/>
              <a:t>factorul </a:t>
            </a:r>
            <a:r>
              <a:rPr lang="ro-RO" dirty="0"/>
              <a:t>von Willebrand </a:t>
            </a:r>
            <a:endParaRPr lang="en-US" dirty="0"/>
          </a:p>
          <a:p>
            <a:r>
              <a:rPr lang="ro-RO" dirty="0"/>
              <a:t>factorul  XIII</a:t>
            </a:r>
            <a:endParaRPr lang="en-US" dirty="0"/>
          </a:p>
          <a:p>
            <a:r>
              <a:rPr lang="en-US" dirty="0"/>
              <a:t>f</a:t>
            </a:r>
            <a:r>
              <a:rPr lang="ro-RO" dirty="0"/>
              <a:t>ibrinogen</a:t>
            </a:r>
            <a:endParaRPr lang="en-US" dirty="0"/>
          </a:p>
          <a:p>
            <a:r>
              <a:rPr lang="ro-RO" dirty="0"/>
              <a:t>fibronectin</a:t>
            </a:r>
            <a:r>
              <a:rPr lang="ru-RU" dirty="0"/>
              <a:t>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Volum</a:t>
            </a:r>
            <a:r>
              <a:rPr lang="en-US" dirty="0" smtClean="0"/>
              <a:t> 15 ml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5511" y="2867818"/>
            <a:ext cx="2250122" cy="3383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609600"/>
            <a:ext cx="8001000" cy="1371600"/>
          </a:xfrm>
        </p:spPr>
        <p:txBody>
          <a:bodyPr/>
          <a:lstStyle/>
          <a:p>
            <a:r>
              <a:rPr lang="en-US" dirty="0"/>
              <a:t>CRIOPRECIPITAT</a:t>
            </a:r>
            <a:endParaRPr lang="ru-RU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90000"/>
              </a:lnSpc>
            </a:pPr>
            <a:endParaRPr lang="en-US" sz="2800" dirty="0" smtClean="0"/>
          </a:p>
          <a:p>
            <a:pPr algn="just">
              <a:lnSpc>
                <a:spcPct val="90000"/>
              </a:lnSpc>
            </a:pPr>
            <a:r>
              <a:rPr lang="en-US" sz="11200" dirty="0" err="1" smtClean="0">
                <a:latin typeface="Times New Roman" pitchFamily="18" charset="0"/>
                <a:cs typeface="Times New Roman" pitchFamily="18" charset="0"/>
              </a:rPr>
              <a:t>este</a:t>
            </a:r>
            <a:r>
              <a:rPr lang="en-US" sz="1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dirty="0" err="1" smtClean="0">
                <a:latin typeface="Times New Roman" pitchFamily="18" charset="0"/>
                <a:cs typeface="Times New Roman" pitchFamily="18" charset="0"/>
              </a:rPr>
              <a:t>indicat</a:t>
            </a:r>
            <a:r>
              <a:rPr lang="en-US" sz="1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dirty="0" err="1" smtClean="0">
                <a:latin typeface="Times New Roman" pitchFamily="18" charset="0"/>
                <a:cs typeface="Times New Roman" pitchFamily="18" charset="0"/>
              </a:rPr>
              <a:t>pentru</a:t>
            </a:r>
            <a:r>
              <a:rPr lang="en-US" sz="1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dirty="0" err="1" smtClean="0">
                <a:latin typeface="Times New Roman" pitchFamily="18" charset="0"/>
                <a:cs typeface="Times New Roman" pitchFamily="18" charset="0"/>
              </a:rPr>
              <a:t>corectarea</a:t>
            </a:r>
            <a:r>
              <a:rPr lang="en-US" sz="1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dirty="0" err="1" smtClean="0">
                <a:latin typeface="Times New Roman" pitchFamily="18" charset="0"/>
                <a:cs typeface="Times New Roman" pitchFamily="18" charset="0"/>
              </a:rPr>
              <a:t>hipofibrinogenemiei</a:t>
            </a:r>
            <a:endParaRPr lang="en-US" sz="1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ro-RO" sz="11200" dirty="0" smtClean="0">
                <a:latin typeface="Times New Roman" pitchFamily="18" charset="0"/>
                <a:cs typeface="Times New Roman" pitchFamily="18" charset="0"/>
              </a:rPr>
              <a:t>este </a:t>
            </a:r>
            <a:r>
              <a:rPr lang="ro-RO" sz="11200" dirty="0">
                <a:latin typeface="Times New Roman" pitchFamily="18" charset="0"/>
                <a:cs typeface="Times New Roman" pitchFamily="18" charset="0"/>
              </a:rPr>
              <a:t>rareori indicat dacă concentraţia fibrinogenului este mai mare de 1</a:t>
            </a:r>
            <a:r>
              <a:rPr lang="en-US" sz="112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o-RO" sz="11200" dirty="0">
                <a:latin typeface="Times New Roman" pitchFamily="18" charset="0"/>
                <a:cs typeface="Times New Roman" pitchFamily="18" charset="0"/>
              </a:rPr>
              <a:t>5 g/</a:t>
            </a:r>
            <a:r>
              <a:rPr lang="en-US" sz="11200" dirty="0">
                <a:latin typeface="Times New Roman" pitchFamily="18" charset="0"/>
                <a:cs typeface="Times New Roman" pitchFamily="18" charset="0"/>
              </a:rPr>
              <a:t>l</a:t>
            </a:r>
          </a:p>
          <a:p>
            <a:pPr algn="just">
              <a:lnSpc>
                <a:spcPct val="90000"/>
              </a:lnSpc>
            </a:pPr>
            <a:r>
              <a:rPr lang="en-US" sz="11200" dirty="0" err="1">
                <a:latin typeface="Times New Roman" pitchFamily="18" charset="0"/>
                <a:cs typeface="Times New Roman" pitchFamily="18" charset="0"/>
              </a:rPr>
              <a:t>es</a:t>
            </a:r>
            <a:r>
              <a:rPr lang="ro-RO" sz="11200" dirty="0">
                <a:latin typeface="Times New Roman" pitchFamily="18" charset="0"/>
                <a:cs typeface="Times New Roman" pitchFamily="18" charset="0"/>
              </a:rPr>
              <a:t>te indicat  pacienţilor cu hemoragii </a:t>
            </a:r>
            <a:r>
              <a:rPr lang="en-US" sz="112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o-RO" sz="11200" dirty="0">
                <a:latin typeface="Times New Roman" pitchFamily="18" charset="0"/>
                <a:cs typeface="Times New Roman" pitchFamily="18" charset="0"/>
              </a:rPr>
              <a:t>icrovasculare cu un nivel de fibrinogen mai mic de </a:t>
            </a:r>
            <a:r>
              <a:rPr lang="en-US" sz="11200" dirty="0">
                <a:latin typeface="Times New Roman" pitchFamily="18" charset="0"/>
                <a:cs typeface="Times New Roman" pitchFamily="18" charset="0"/>
              </a:rPr>
              <a:t>0,</a:t>
            </a:r>
            <a:r>
              <a:rPr lang="ro-RO" sz="11200" dirty="0">
                <a:latin typeface="Times New Roman" pitchFamily="18" charset="0"/>
                <a:cs typeface="Times New Roman" pitchFamily="18" charset="0"/>
              </a:rPr>
              <a:t>8-1g/</a:t>
            </a:r>
            <a:r>
              <a:rPr lang="en-US" sz="11200" dirty="0" smtClean="0">
                <a:latin typeface="Times New Roman" pitchFamily="18" charset="0"/>
                <a:cs typeface="Times New Roman" pitchFamily="18" charset="0"/>
              </a:rPr>
              <a:t>l</a:t>
            </a:r>
            <a:endParaRPr lang="ro-RO" sz="1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endParaRPr lang="ro-RO" sz="1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ro-RO" sz="11200" dirty="0" smtClean="0">
                <a:latin typeface="Times New Roman" pitchFamily="18" charset="0"/>
                <a:cs typeface="Times New Roman" pitchFamily="18" charset="0"/>
              </a:rPr>
              <a:t>pacienţilor cu concentraţia fibrinogenului </a:t>
            </a:r>
            <a:r>
              <a:rPr lang="en-US" sz="11200" dirty="0" smtClean="0">
                <a:latin typeface="Times New Roman" pitchFamily="18" charset="0"/>
                <a:cs typeface="Times New Roman" pitchFamily="18" charset="0"/>
              </a:rPr>
              <a:t>1,</a:t>
            </a:r>
            <a:r>
              <a:rPr lang="ro-RO" sz="11200" dirty="0" smtClean="0">
                <a:latin typeface="Times New Roman" pitchFamily="18" charset="0"/>
                <a:cs typeface="Times New Roman" pitchFamily="18" charset="0"/>
              </a:rPr>
              <a:t>0-1</a:t>
            </a:r>
            <a:r>
              <a:rPr lang="en-US" sz="112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o-RO" sz="11200" dirty="0" smtClean="0">
                <a:latin typeface="Times New Roman" pitchFamily="18" charset="0"/>
                <a:cs typeface="Times New Roman" pitchFamily="18" charset="0"/>
              </a:rPr>
              <a:t>5 g/l</a:t>
            </a:r>
            <a:r>
              <a:rPr lang="en-US" sz="1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dirty="0" err="1" smtClean="0">
                <a:latin typeface="Times New Roman" pitchFamily="18" charset="0"/>
                <a:cs typeface="Times New Roman" pitchFamily="18" charset="0"/>
              </a:rPr>
              <a:t>administrarea</a:t>
            </a:r>
            <a:r>
              <a:rPr lang="en-US" sz="112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11200" dirty="0" err="1" smtClean="0">
                <a:latin typeface="Times New Roman" pitchFamily="18" charset="0"/>
                <a:cs typeface="Times New Roman" pitchFamily="18" charset="0"/>
              </a:rPr>
              <a:t>Croprecipitat</a:t>
            </a:r>
            <a:r>
              <a:rPr lang="en-US" sz="112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11200" dirty="0" err="1" smtClean="0">
                <a:latin typeface="Times New Roman" pitchFamily="18" charset="0"/>
                <a:cs typeface="Times New Roman" pitchFamily="18" charset="0"/>
              </a:rPr>
              <a:t>efectuea</a:t>
            </a:r>
            <a:r>
              <a:rPr lang="ro-RO" sz="11200" dirty="0" smtClean="0">
                <a:latin typeface="Times New Roman" pitchFamily="18" charset="0"/>
                <a:cs typeface="Times New Roman" pitchFamily="18" charset="0"/>
              </a:rPr>
              <a:t>ză reieşind din aprecierea riscului pentru apariţia hemoragiilor într-un spaţiu </a:t>
            </a:r>
            <a:r>
              <a:rPr lang="en-US" sz="11200" dirty="0" err="1" smtClean="0">
                <a:latin typeface="Times New Roman" pitchFamily="18" charset="0"/>
                <a:cs typeface="Times New Roman" pitchFamily="18" charset="0"/>
              </a:rPr>
              <a:t>inchis</a:t>
            </a:r>
            <a:r>
              <a:rPr lang="en-US" sz="1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1200" dirty="0" smtClean="0">
                <a:latin typeface="Times New Roman" pitchFamily="18" charset="0"/>
                <a:cs typeface="Times New Roman" pitchFamily="18" charset="0"/>
              </a:rPr>
              <a:t>(intracerebral, intraocular)</a:t>
            </a:r>
            <a:endParaRPr lang="ru-RU" sz="1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endParaRPr lang="en-US" sz="11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ro-RO" sz="11200" dirty="0">
                <a:latin typeface="Times New Roman" pitchFamily="18" charset="0"/>
                <a:cs typeface="Times New Roman" pitchFamily="18" charset="0"/>
              </a:rPr>
              <a:t>pentru corectarea hemoragiilor microvasculare pacienţilor </a:t>
            </a:r>
            <a:r>
              <a:rPr lang="en-US" sz="11200" dirty="0" smtClean="0">
                <a:latin typeface="Times New Roman" pitchFamily="18" charset="0"/>
                <a:cs typeface="Times New Roman" pitchFamily="18" charset="0"/>
              </a:rPr>
              <a:t>cu </a:t>
            </a:r>
            <a:r>
              <a:rPr lang="en-US" sz="11200" dirty="0" err="1" smtClean="0">
                <a:latin typeface="Times New Roman" pitchFamily="18" charset="0"/>
                <a:cs typeface="Times New Roman" pitchFamily="18" charset="0"/>
              </a:rPr>
              <a:t>hemoragii</a:t>
            </a:r>
            <a:r>
              <a:rPr lang="en-US" sz="1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dirty="0" err="1" smtClean="0">
                <a:latin typeface="Times New Roman" pitchFamily="18" charset="0"/>
                <a:cs typeface="Times New Roman" pitchFamily="18" charset="0"/>
              </a:rPr>
              <a:t>masive</a:t>
            </a:r>
            <a:r>
              <a:rPr lang="en-US" sz="1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1200" dirty="0" smtClean="0">
                <a:latin typeface="Times New Roman" pitchFamily="18" charset="0"/>
                <a:cs typeface="Times New Roman" pitchFamily="18" charset="0"/>
              </a:rPr>
              <a:t>şi </a:t>
            </a:r>
            <a:r>
              <a:rPr lang="ro-RO" sz="11200" dirty="0">
                <a:latin typeface="Times New Roman" pitchFamily="18" charset="0"/>
                <a:cs typeface="Times New Roman" pitchFamily="18" charset="0"/>
              </a:rPr>
              <a:t>este imposibilă determinarea concentraţiei fibrinogenului</a:t>
            </a:r>
            <a:endParaRPr lang="en-US" sz="11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ro-RO" sz="11200" dirty="0">
                <a:latin typeface="Times New Roman" pitchFamily="18" charset="0"/>
                <a:cs typeface="Times New Roman" pitchFamily="18" charset="0"/>
              </a:rPr>
              <a:t>pacienţilor cu deficit congenital de fibrinogen</a:t>
            </a: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ro-RO" sz="11200" dirty="0" smtClean="0">
                <a:latin typeface="Times New Roman" pitchFamily="18" charset="0"/>
                <a:cs typeface="Times New Roman" pitchFamily="18" charset="0"/>
              </a:rPr>
              <a:t>tratamentul </a:t>
            </a:r>
            <a:r>
              <a:rPr lang="en-US" sz="1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dirty="0" err="1" smtClean="0">
                <a:latin typeface="Times New Roman" pitchFamily="18" charset="0"/>
                <a:cs typeface="Times New Roman" pitchFamily="18" charset="0"/>
              </a:rPr>
              <a:t>hemoragiilor</a:t>
            </a:r>
            <a:r>
              <a:rPr lang="en-US" sz="11200" dirty="0" smtClean="0">
                <a:latin typeface="Times New Roman" pitchFamily="18" charset="0"/>
                <a:cs typeface="Times New Roman" pitchFamily="18" charset="0"/>
              </a:rPr>
              <a:t> la </a:t>
            </a:r>
            <a:r>
              <a:rPr lang="ro-RO" sz="11200" dirty="0" smtClean="0">
                <a:latin typeface="Times New Roman" pitchFamily="18" charset="0"/>
                <a:cs typeface="Times New Roman" pitchFamily="18" charset="0"/>
              </a:rPr>
              <a:t>pacienţ</a:t>
            </a:r>
            <a:r>
              <a:rPr lang="en-US" sz="11200" dirty="0" smtClean="0"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o-RO" sz="11200" dirty="0" smtClean="0">
                <a:latin typeface="Times New Roman" pitchFamily="18" charset="0"/>
                <a:cs typeface="Times New Roman" pitchFamily="18" charset="0"/>
              </a:rPr>
              <a:t>cu boala Willebrand şi hemofilie A  în absenţa concentratului specific. </a:t>
            </a:r>
            <a:endParaRPr lang="en-US" sz="1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ru-RU" sz="1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o-RO" sz="4900" dirty="0" smtClean="0"/>
              <a:t>TERAPIA </a:t>
            </a:r>
            <a:r>
              <a:rPr lang="ro-RO" sz="4900" dirty="0" smtClean="0"/>
              <a:t>LICHIDIANĂ</a:t>
            </a:r>
            <a:r>
              <a:rPr lang="en-US" sz="4900" dirty="0"/>
              <a:t/>
            </a:r>
            <a:br>
              <a:rPr lang="en-US" sz="4900" dirty="0"/>
            </a:br>
            <a:endParaRPr lang="en-US" sz="4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dirty="0" smtClean="0"/>
              <a:t>Dextrane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6553200" cy="4525963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		Dextranul se produce prin fermentare, hidroliza şi fracţionare din zahăr, are greutate moleculară cuprinsă între 15.000  şi 125.000 cu media în jur de  40.000 daltoni (Dextran 40, Reomacrodex, Reopoliglucină - sol.10%) şi de 70.000 (Dextran 70, Macrodex, Poliglucină-sol.6%). 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		Soluţiile cresc volumul sanguin (1g dextran reţine în circulaţie 20 ml apă). Astfel  la administrarea unui  flacon de poliglucină 6%   V.S.C. se reexpansionează cu 900 ml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	 (24 g x 20= 480 + 400 ml=880 ml.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	Dextranul are un prag de eliminare renală la greutatea moleculară de 50.000.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7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1828800"/>
            <a:ext cx="3809524" cy="2857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dirty="0" smtClean="0"/>
              <a:t>Dextrane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2">
              <a:buNone/>
            </a:pPr>
            <a:r>
              <a:rPr lang="ro-RO" sz="3000" dirty="0" smtClean="0">
                <a:latin typeface="Times New Roman" pitchFamily="18" charset="0"/>
                <a:cs typeface="Times New Roman" pitchFamily="18" charset="0"/>
              </a:rPr>
              <a:t>Durata de acţiune a dextranului 70 este mai mare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3000" dirty="0" smtClean="0">
                <a:latin typeface="Times New Roman" pitchFamily="18" charset="0"/>
                <a:cs typeface="Times New Roman" pitchFamily="18" charset="0"/>
              </a:rPr>
              <a:t>de 24 ore.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o-RO" sz="3000" dirty="0" smtClean="0">
                <a:latin typeface="Times New Roman" pitchFamily="18" charset="0"/>
                <a:cs typeface="Times New Roman" pitchFamily="18" charset="0"/>
              </a:rPr>
              <a:t>	Dextranul 40 are greutate moleculară sub pragul de eliminare renal şi durata mai mică de acţiune.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o-RO" sz="3000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>
              <a:buNone/>
            </a:pPr>
            <a:r>
              <a:rPr lang="ro-RO" sz="3000" dirty="0" smtClean="0">
                <a:latin typeface="Times New Roman" pitchFamily="18" charset="0"/>
                <a:cs typeface="Times New Roman" pitchFamily="18" charset="0"/>
              </a:rPr>
              <a:t>		Utilizarea dextranului se limitează la 1,5 g dextran/kg/zi. Depăşirea acestei cantităţi induce tulburări de coagulare (s-m hemoragic)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o-RO" sz="3000" dirty="0" smtClean="0">
                <a:latin typeface="Times New Roman" pitchFamily="18" charset="0"/>
                <a:cs typeface="Times New Roman" pitchFamily="18" charset="0"/>
              </a:rPr>
              <a:t>		Determinarea grupei sanguine trebuie făcută înaintea aministrării de dextrane, datorită falselor aglutinări posibile.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o-RO" sz="3000" dirty="0" smtClean="0">
                <a:latin typeface="Times New Roman" pitchFamily="18" charset="0"/>
                <a:cs typeface="Times New Roman" pitchFamily="18" charset="0"/>
              </a:rPr>
              <a:t>		Dextranul are proprietăţi antigenice.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Gelatina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Se 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produce prin degradarea colagenului natural. Masa moleculară – 35.000. Calităţile de expandere volemică sunt foarte reduse, efectul începând să scadă la o oră după administrare, ajungând la 50% la 4 ore după administrare.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o-RO" dirty="0">
                <a:latin typeface="Times New Roman" pitchFamily="18" charset="0"/>
                <a:cs typeface="Times New Roman" pitchFamily="18" charset="0"/>
              </a:rPr>
              <a:t>Are capacitatea de a elibera histamină.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o-RO" dirty="0">
                <a:latin typeface="Times New Roman" pitchFamily="18" charset="0"/>
                <a:cs typeface="Times New Roman" pitchFamily="18" charset="0"/>
              </a:rPr>
              <a:t>Avantaj – lipsa de toxicitate şi de interferenţă cu determinările grupei sanguine şi deci administrarea în cantitate nelimitată.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HIDROXIETILAMIDONUL (HAES, Refortan,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Voluven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 Refortan- plus)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o-RO" dirty="0" smtClean="0"/>
              <a:t>     </a:t>
            </a:r>
            <a:r>
              <a:rPr lang="ro-RO" dirty="0"/>
              <a:t>	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Este un polimer de glucoză ramificat, se obţine prin hidroliza amidonului.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	Este aproape neantigenic.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o-RO" dirty="0">
                <a:latin typeface="Times New Roman" pitchFamily="18" charset="0"/>
                <a:cs typeface="Times New Roman" pitchFamily="18" charset="0"/>
              </a:rPr>
              <a:t>	Masa moleculară – 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100.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00-200.00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la concentraţie de 6% (Refortan), 10% (Refortan plus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Voluven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(130.000, sol. 6%)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Este degradat în circulaţie de către amilază şi la greutatea moleculară de 40.000 se elimină renal.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o-RO" dirty="0">
                <a:latin typeface="Times New Roman" pitchFamily="18" charset="0"/>
                <a:cs typeface="Times New Roman" pitchFamily="18" charset="0"/>
              </a:rPr>
              <a:t>	Expansiunea volemică a 500 ml HEAS este de +780 ml, maximă la 3 ore după perfuzie, menţinându-se la + 240 ml şi după 24 ore.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dirty="0" smtClean="0">
                <a:solidFill>
                  <a:srgbClr val="FFC000"/>
                </a:solidFill>
              </a:rPr>
              <a:t>Soluţii electrolitice</a:t>
            </a:r>
            <a:r>
              <a:rPr lang="en-US" dirty="0" smtClean="0">
                <a:solidFill>
                  <a:srgbClr val="FFC000"/>
                </a:solidFill>
              </a:rPr>
              <a:t/>
            </a:r>
            <a:br>
              <a:rPr lang="en-US" dirty="0" smtClean="0">
                <a:solidFill>
                  <a:srgbClr val="FFC000"/>
                </a:solidFill>
              </a:rPr>
            </a:b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6766560" cy="4525963"/>
          </a:xfrm>
        </p:spPr>
        <p:txBody>
          <a:bodyPr>
            <a:normAutofit/>
          </a:bodyPr>
          <a:lstStyle/>
          <a:p>
            <a:pPr algn="just"/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Sunt 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disponibile, cost  redus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o-RO" dirty="0">
                <a:latin typeface="Times New Roman" pitchFamily="18" charset="0"/>
                <a:cs typeface="Times New Roman" pitchFamily="18" charset="0"/>
              </a:rPr>
              <a:t>Aşa zisul ser fiziologic, sol. izotonică de NaCl nu este fiziologic. Conţine 154 mmoli Na şi 154 mmoli Cl la litru. Creşterea concentraţiei de clor peste concentraţia serică 103 mmoli/l impune rinichilor o cantitate apreciabilă de exces de clor, care nu poate fi rapid excretat, apare astfel o acidoză diluţională, care agravează acidoza din şoc.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pic>
        <p:nvPicPr>
          <p:cNvPr id="5" name="Picture 101" descr="IV_BA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 l="23920" t="9230" r="23920"/>
          <a:stretch>
            <a:fillRect/>
          </a:stretch>
        </p:blipFill>
        <p:spPr bwMode="auto">
          <a:xfrm>
            <a:off x="7223760" y="1600200"/>
            <a:ext cx="1920240" cy="5195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>
                <a:solidFill>
                  <a:srgbClr val="FFC000"/>
                </a:solidFill>
              </a:rPr>
              <a:t>Soluţii electrolitice</a:t>
            </a:r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532255" y="1920240"/>
          <a:ext cx="6079490" cy="4754880"/>
        </p:xfrm>
        <a:graphic>
          <a:graphicData uri="http://schemas.openxmlformats.org/drawingml/2006/table">
            <a:tbl>
              <a:tblPr/>
              <a:tblGrid>
                <a:gridCol w="1438275"/>
                <a:gridCol w="1200785"/>
                <a:gridCol w="1122680"/>
                <a:gridCol w="1158875"/>
                <a:gridCol w="1158875"/>
              </a:tblGrid>
              <a:tr h="0">
                <a:tc>
                  <a:txBody>
                    <a:bodyPr/>
                    <a:lstStyle/>
                    <a:p>
                      <a:pPr marL="2286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1600" dirty="0">
                          <a:latin typeface="Times New Roman"/>
                          <a:ea typeface="Times New Roman"/>
                          <a:cs typeface="Times New Roman"/>
                        </a:rPr>
                        <a:t>Indice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1600">
                          <a:latin typeface="Times New Roman"/>
                          <a:ea typeface="Times New Roman"/>
                          <a:cs typeface="Times New Roman"/>
                        </a:rPr>
                        <a:t>Plasma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1600">
                          <a:latin typeface="Times New Roman"/>
                          <a:ea typeface="Times New Roman"/>
                          <a:cs typeface="Times New Roman"/>
                        </a:rPr>
                        <a:t>Sol. 0.9% р-р NaCl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1600">
                          <a:latin typeface="Times New Roman"/>
                          <a:ea typeface="Times New Roman"/>
                          <a:cs typeface="Times New Roman"/>
                        </a:rPr>
                        <a:t>Sol.Ringer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1600">
                          <a:latin typeface="Times New Roman"/>
                          <a:ea typeface="Times New Roman"/>
                          <a:cs typeface="Times New Roman"/>
                        </a:rPr>
                        <a:t>Sol.Ringer-lactat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1600">
                          <a:latin typeface="Times New Roman"/>
                          <a:ea typeface="Times New Roman"/>
                          <a:cs typeface="Times New Roman"/>
                        </a:rPr>
                        <a:t>Na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1600">
                          <a:latin typeface="Times New Roman"/>
                          <a:ea typeface="Times New Roman"/>
                          <a:cs typeface="Times New Roman"/>
                        </a:rPr>
                        <a:t>141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1600">
                          <a:latin typeface="Times New Roman"/>
                          <a:ea typeface="Times New Roman"/>
                          <a:cs typeface="Times New Roman"/>
                        </a:rPr>
                        <a:t>154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1600">
                          <a:latin typeface="Times New Roman"/>
                          <a:ea typeface="Times New Roman"/>
                          <a:cs typeface="Times New Roman"/>
                        </a:rPr>
                        <a:t>147-154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1600">
                          <a:latin typeface="Times New Roman"/>
                          <a:ea typeface="Times New Roman"/>
                          <a:cs typeface="Times New Roman"/>
                        </a:rPr>
                        <a:t>125-147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1600">
                          <a:latin typeface="Times New Roman"/>
                          <a:ea typeface="Times New Roman"/>
                          <a:cs typeface="Times New Roman"/>
                        </a:rPr>
                        <a:t>Clor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1600">
                          <a:latin typeface="Times New Roman"/>
                          <a:ea typeface="Times New Roman"/>
                          <a:cs typeface="Times New Roman"/>
                        </a:rPr>
                        <a:t>103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1600">
                          <a:latin typeface="Times New Roman"/>
                          <a:ea typeface="Times New Roman"/>
                          <a:cs typeface="Times New Roman"/>
                        </a:rPr>
                        <a:t>154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1600">
                          <a:latin typeface="Times New Roman"/>
                          <a:ea typeface="Times New Roman"/>
                          <a:cs typeface="Times New Roman"/>
                        </a:rPr>
                        <a:t>156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1600">
                          <a:latin typeface="Times New Roman"/>
                          <a:ea typeface="Times New Roman"/>
                          <a:cs typeface="Times New Roman"/>
                        </a:rPr>
                        <a:t>106-117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1600">
                          <a:latin typeface="Times New Roman"/>
                          <a:ea typeface="Times New Roman"/>
                          <a:cs typeface="Times New Roman"/>
                        </a:rPr>
                        <a:t>Potasiu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1600">
                          <a:latin typeface="Times New Roman"/>
                          <a:ea typeface="Times New Roman"/>
                          <a:cs typeface="Times New Roman"/>
                        </a:rPr>
                        <a:t>4-5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16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16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1600">
                          <a:latin typeface="Times New Roman"/>
                          <a:ea typeface="Times New Roman"/>
                          <a:cs typeface="Times New Roman"/>
                        </a:rPr>
                        <a:t>4-5,4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286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1600">
                          <a:latin typeface="Times New Roman"/>
                          <a:ea typeface="Times New Roman"/>
                          <a:cs typeface="Times New Roman"/>
                        </a:rPr>
                        <a:t>Calciu/magneziu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1600">
                          <a:latin typeface="Times New Roman"/>
                          <a:ea typeface="Times New Roman"/>
                          <a:cs typeface="Times New Roman"/>
                        </a:rPr>
                        <a:t>5/2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16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1600">
                          <a:latin typeface="Times New Roman"/>
                          <a:ea typeface="Times New Roman"/>
                          <a:cs typeface="Times New Roman"/>
                        </a:rPr>
                        <a:t>2,3/0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1600">
                          <a:latin typeface="Times New Roman"/>
                          <a:ea typeface="Times New Roman"/>
                          <a:cs typeface="Times New Roman"/>
                        </a:rPr>
                        <a:t>0,9-2,0/0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1600">
                          <a:latin typeface="Times New Roman"/>
                          <a:ea typeface="Times New Roman"/>
                          <a:cs typeface="Times New Roman"/>
                        </a:rPr>
                        <a:t>Tampon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1600">
                          <a:latin typeface="Times New Roman"/>
                          <a:ea typeface="Times New Roman"/>
                          <a:cs typeface="Times New Roman"/>
                        </a:rPr>
                        <a:t>Bicarbonat (26)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16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16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1600">
                          <a:latin typeface="Times New Roman"/>
                          <a:ea typeface="Times New Roman"/>
                          <a:cs typeface="Times New Roman"/>
                        </a:rPr>
                        <a:t>Lactat 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286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1600">
                          <a:latin typeface="Times New Roman"/>
                          <a:ea typeface="Times New Roman"/>
                          <a:cs typeface="Times New Roman"/>
                        </a:rPr>
                        <a:t>(25-44)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286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1600">
                          <a:latin typeface="Times New Roman"/>
                          <a:ea typeface="Times New Roman"/>
                          <a:cs typeface="Times New Roman"/>
                        </a:rPr>
                        <a:t>РН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1600">
                          <a:latin typeface="Times New Roman"/>
                          <a:ea typeface="Times New Roman"/>
                          <a:cs typeface="Times New Roman"/>
                        </a:rPr>
                        <a:t>7.4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1600">
                          <a:latin typeface="Times New Roman"/>
                          <a:ea typeface="Times New Roman"/>
                          <a:cs typeface="Times New Roman"/>
                        </a:rPr>
                        <a:t>5.7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1600">
                          <a:latin typeface="Times New Roman"/>
                          <a:ea typeface="Times New Roman"/>
                          <a:cs typeface="Times New Roman"/>
                        </a:rPr>
                        <a:t>5-7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1600">
                          <a:latin typeface="Times New Roman"/>
                          <a:ea typeface="Times New Roman"/>
                          <a:cs typeface="Times New Roman"/>
                        </a:rPr>
                        <a:t>6.7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286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1600" dirty="0">
                          <a:latin typeface="Times New Roman"/>
                          <a:ea typeface="Times New Roman"/>
                          <a:cs typeface="Times New Roman"/>
                        </a:rPr>
                        <a:t>Osmolaritate mosm/kg 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1600">
                          <a:latin typeface="Times New Roman"/>
                          <a:ea typeface="Times New Roman"/>
                          <a:cs typeface="Times New Roman"/>
                        </a:rPr>
                        <a:t>289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1600">
                          <a:latin typeface="Times New Roman"/>
                          <a:ea typeface="Times New Roman"/>
                          <a:cs typeface="Times New Roman"/>
                        </a:rPr>
                        <a:t>308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1600">
                          <a:latin typeface="Times New Roman"/>
                          <a:ea typeface="Times New Roman"/>
                          <a:cs typeface="Times New Roman"/>
                        </a:rPr>
                        <a:t>308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1600" dirty="0">
                          <a:latin typeface="Times New Roman"/>
                          <a:ea typeface="Times New Roman"/>
                          <a:cs typeface="Times New Roman"/>
                        </a:rPr>
                        <a:t>262-293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dirty="0" smtClean="0">
                <a:solidFill>
                  <a:srgbClr val="FFC000"/>
                </a:solidFill>
              </a:rPr>
              <a:t>Soluţii electrolitice</a:t>
            </a:r>
            <a:r>
              <a:rPr lang="en-US" dirty="0" smtClean="0">
                <a:solidFill>
                  <a:srgbClr val="FFC000"/>
                </a:solidFill>
              </a:rPr>
              <a:t/>
            </a:r>
            <a:br>
              <a:rPr lang="en-US" dirty="0" smtClean="0">
                <a:solidFill>
                  <a:srgbClr val="FFC000"/>
                </a:solidFill>
              </a:rPr>
            </a:b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199"/>
            <a:ext cx="5760720" cy="539496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Au fost create  alte soluţii – sol Ringer, Ringer-lactat,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Ionosteril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Plasmalit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	Sol Ringer-lactat (Hartman) –compoziţia electrolitică este apropriată de lichidul extracelular (lactat de Na alcalinizează prin transformare în bicarbonat).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Soluţiile elecrolitice  părăsesc uşor vasele spre spaţiul extracelular în lipsa asocierii cu coloizi. Aproximativ 80% din soluţiile cristaloide părăsesc vasele şi numai 20% rămâne în circulaţie. 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Soluţiile de glucoză 5% au rol în rehidratare, iar 10%-20%-30%-40% au rol nutritiv.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100" descr="492430541_d30ecd407d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26480" y="2348706"/>
            <a:ext cx="3017520" cy="226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</a:t>
            </a:r>
            <a:r>
              <a:rPr lang="ro-RO" dirty="0" smtClean="0"/>
              <a:t>ângele integral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199"/>
            <a:ext cx="5943600" cy="5303520"/>
          </a:xfrm>
        </p:spPr>
        <p:txBody>
          <a:bodyPr>
            <a:normAutofit/>
          </a:bodyPr>
          <a:lstStyle/>
          <a:p>
            <a:pPr algn="just"/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Sângele integral este în principal utilizat ca materie primă pentru prepararea produselor sanguine labile, deoarece la depistarea defectului hematologic, acesta va fi suplinit exact cu derivatul sanguin preparat.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Sângele integral  nu se utilizează pentru transfuzie.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9360" y="1843881"/>
            <a:ext cx="2834640" cy="2834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o-RO" dirty="0" smtClean="0"/>
              <a:t>ALIMENTAREA  PARENTERALĂ  ÎN  TI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o-RO" dirty="0"/>
              <a:t> </a:t>
            </a:r>
            <a:r>
              <a:rPr lang="en-US" dirty="0" smtClean="0"/>
              <a:t>                                  </a:t>
            </a:r>
            <a:r>
              <a:rPr lang="ro-RO" sz="10000" dirty="0" smtClean="0">
                <a:latin typeface="Times New Roman" pitchFamily="18" charset="0"/>
                <a:cs typeface="Times New Roman" pitchFamily="18" charset="0"/>
              </a:rPr>
              <a:t>Indicaţii pentru alimentarea parenterală</a:t>
            </a:r>
            <a:endParaRPr lang="en-US" sz="100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o-RO" sz="100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0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o-RO" sz="8800" dirty="0" smtClean="0">
                <a:latin typeface="Times New Roman" pitchFamily="18" charset="0"/>
                <a:cs typeface="Times New Roman" pitchFamily="18" charset="0"/>
              </a:rPr>
              <a:t>I. Aport alimentar oral imposibil        II Aport alimentar oral </a:t>
            </a:r>
            <a:r>
              <a:rPr lang="en-US" sz="8800" dirty="0" err="1" smtClean="0">
                <a:latin typeface="Times New Roman" pitchFamily="18" charset="0"/>
                <a:cs typeface="Times New Roman" pitchFamily="18" charset="0"/>
              </a:rPr>
              <a:t>insuficient</a:t>
            </a:r>
            <a:r>
              <a:rPr lang="en-US" sz="8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						</a:t>
            </a:r>
          </a:p>
          <a:p>
            <a:pPr>
              <a:buNone/>
            </a:pPr>
            <a:r>
              <a:rPr lang="ro-RO" sz="8800" dirty="0" smtClean="0">
                <a:latin typeface="Times New Roman" pitchFamily="18" charset="0"/>
                <a:cs typeface="Times New Roman" pitchFamily="18" charset="0"/>
              </a:rPr>
              <a:t>a. malnutriţie                                        a. obstrucţii gastrointestinale </a:t>
            </a:r>
            <a:endParaRPr lang="en-US" sz="8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o-RO" sz="8800" dirty="0" smtClean="0">
                <a:latin typeface="Times New Roman" pitchFamily="18" charset="0"/>
                <a:cs typeface="Times New Roman" pitchFamily="18" charset="0"/>
              </a:rPr>
              <a:t>b. disfuncţii gastrointestinale               b. malabsorbţie</a:t>
            </a:r>
            <a:endParaRPr lang="en-US" sz="8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o-RO" sz="8800" dirty="0" smtClean="0">
                <a:latin typeface="Times New Roman" pitchFamily="18" charset="0"/>
                <a:cs typeface="Times New Roman" pitchFamily="18" charset="0"/>
              </a:rPr>
              <a:t>c. stări postoperatorii                            c. pierderi cronice prin diaree,vomă</a:t>
            </a:r>
            <a:r>
              <a:rPr lang="en-US" sz="88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o-RO" sz="88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endParaRPr lang="en-US" sz="8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o-RO" sz="8800" dirty="0" smtClean="0">
                <a:latin typeface="Times New Roman" pitchFamily="18" charset="0"/>
                <a:cs typeface="Times New Roman" pitchFamily="18" charset="0"/>
              </a:rPr>
              <a:t>d. fistule gastrointestinale                     d. arsuri</a:t>
            </a:r>
            <a:endParaRPr lang="en-US" sz="8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o-RO" sz="8800" dirty="0" smtClean="0">
                <a:latin typeface="Times New Roman" pitchFamily="18" charset="0"/>
                <a:cs typeface="Times New Roman" pitchFamily="18" charset="0"/>
              </a:rPr>
              <a:t>e. anomalii ale tractului digestiv           e. stări hipercatabolice</a:t>
            </a:r>
            <a:endParaRPr lang="en-US" sz="8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o-RO" sz="8800" dirty="0" smtClean="0">
                <a:latin typeface="Times New Roman" pitchFamily="18" charset="0"/>
                <a:cs typeface="Times New Roman" pitchFamily="18" charset="0"/>
              </a:rPr>
              <a:t>f. anorexie nervoasă                              f. sindromul de intestin subţire scurt</a:t>
            </a:r>
            <a:endParaRPr lang="en-US" sz="8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8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</a:t>
            </a:r>
            <a:r>
              <a:rPr lang="ro-RO" sz="8800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en-US" sz="8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o-RO" sz="38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3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o-RO" dirty="0" smtClean="0"/>
              <a:t> 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Indicaţii pentru alimentarea parenterală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o-RO" sz="2800" dirty="0" smtClean="0">
                <a:latin typeface="Times New Roman" pitchFamily="18" charset="0"/>
                <a:cs typeface="Times New Roman" pitchFamily="18" charset="0"/>
              </a:rPr>
              <a:t>III Terapie adjuvantă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o-RO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IV </a:t>
            </a:r>
            <a:r>
              <a:rPr lang="ro-RO" sz="2800" dirty="0" smtClean="0">
                <a:latin typeface="Times New Roman" pitchFamily="18" charset="0"/>
                <a:cs typeface="Times New Roman" pitchFamily="18" charset="0"/>
              </a:rPr>
              <a:t>Aport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alimentar</a:t>
            </a:r>
            <a:r>
              <a:rPr lang="ro-RO" sz="2800" dirty="0" smtClean="0">
                <a:latin typeface="Times New Roman" pitchFamily="18" charset="0"/>
                <a:cs typeface="Times New Roman" pitchFamily="18" charset="0"/>
              </a:rPr>
              <a:t>  riscant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</a:t>
            </a:r>
            <a:r>
              <a:rPr lang="ro-RO" sz="2800" dirty="0" smtClean="0">
                <a:latin typeface="Times New Roman" pitchFamily="18" charset="0"/>
                <a:cs typeface="Times New Roman" pitchFamily="18" charset="0"/>
              </a:rPr>
              <a:t>                           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o-RO" sz="2800" dirty="0" smtClean="0">
                <a:latin typeface="Times New Roman" pitchFamily="18" charset="0"/>
                <a:cs typeface="Times New Roman" pitchFamily="18" charset="0"/>
              </a:rPr>
              <a:t>a. boli inflamatorii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a. coma</a:t>
            </a:r>
          </a:p>
          <a:p>
            <a:pPr>
              <a:buNone/>
            </a:pPr>
            <a:r>
              <a:rPr lang="ro-RO" sz="2800" dirty="0" smtClean="0">
                <a:latin typeface="Times New Roman" pitchFamily="18" charset="0"/>
                <a:cs typeface="Times New Roman" pitchFamily="18" charset="0"/>
              </a:rPr>
              <a:t> intestinale                                 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o-RO" sz="2800" dirty="0" smtClean="0">
                <a:latin typeface="Times New Roman" pitchFamily="18" charset="0"/>
                <a:cs typeface="Times New Roman" pitchFamily="18" charset="0"/>
              </a:rPr>
              <a:t>b. pancreatite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o-RO" sz="2800" dirty="0" smtClean="0">
                <a:latin typeface="Times New Roman" pitchFamily="18" charset="0"/>
                <a:cs typeface="Times New Roman" pitchFamily="18" charset="0"/>
              </a:rPr>
              <a:t>c. insuficienţă hepatică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o-RO" sz="2800" dirty="0" smtClean="0">
                <a:latin typeface="Times New Roman" pitchFamily="18" charset="0"/>
                <a:cs typeface="Times New Roman" pitchFamily="18" charset="0"/>
              </a:rPr>
              <a:t>d. insuficienţă renală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o-RO" sz="2800" dirty="0" smtClean="0">
                <a:latin typeface="Times New Roman" pitchFamily="18" charset="0"/>
                <a:cs typeface="Times New Roman" pitchFamily="18" charset="0"/>
              </a:rPr>
              <a:t>f. boli maligne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Componentele</a:t>
            </a:r>
            <a:r>
              <a:rPr lang="en-US" dirty="0" smtClean="0"/>
              <a:t> </a:t>
            </a:r>
            <a:r>
              <a:rPr lang="en-US" dirty="0" err="1" smtClean="0"/>
              <a:t>nutritiei</a:t>
            </a:r>
            <a:r>
              <a:rPr lang="en-US" dirty="0" smtClean="0"/>
              <a:t> </a:t>
            </a:r>
            <a:r>
              <a:rPr lang="en-US" dirty="0" err="1" smtClean="0"/>
              <a:t>parenterale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proteine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ipide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glucide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apă</a:t>
            </a:r>
          </a:p>
          <a:p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vitamine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 electroliţi şi microelemente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Componentul</a:t>
            </a:r>
            <a:r>
              <a:rPr lang="en-US" dirty="0" smtClean="0"/>
              <a:t> </a:t>
            </a:r>
            <a:r>
              <a:rPr lang="en-US" dirty="0" err="1" smtClean="0"/>
              <a:t>proteic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o-RO" b="1" dirty="0"/>
              <a:t>	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Sunt soluţii 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aminoacizi care conţin 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atât 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aminoacizi esenţiali, 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cât 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şi neesenţiali </a:t>
            </a:r>
            <a:r>
              <a:rPr lang="ro-RO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o-RO" b="1" dirty="0" smtClean="0">
                <a:latin typeface="Times New Roman" pitchFamily="18" charset="0"/>
                <a:cs typeface="Times New Roman" pitchFamily="18" charset="0"/>
              </a:rPr>
              <a:t>minosteril</a:t>
            </a:r>
            <a:r>
              <a:rPr lang="ro-RO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o-RO" b="1" dirty="0" smtClean="0">
                <a:latin typeface="Times New Roman" pitchFamily="18" charset="0"/>
                <a:cs typeface="Times New Roman" pitchFamily="18" charset="0"/>
              </a:rPr>
              <a:t>ntrafuzin,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o-RO" b="1" dirty="0" smtClean="0">
                <a:latin typeface="Times New Roman" pitchFamily="18" charset="0"/>
                <a:cs typeface="Times New Roman" pitchFamily="18" charset="0"/>
              </a:rPr>
              <a:t>nfezol,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ro-RO" b="1" dirty="0" smtClean="0">
                <a:latin typeface="Times New Roman" pitchFamily="18" charset="0"/>
                <a:cs typeface="Times New Roman" pitchFamily="18" charset="0"/>
              </a:rPr>
              <a:t>minoplasmal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/>
          </a:p>
        </p:txBody>
      </p:sp>
      <p:pic>
        <p:nvPicPr>
          <p:cNvPr id="1026" name="Picture 2" descr="F:\Cursuri studenţi\aminosol-1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523999"/>
            <a:ext cx="1590263" cy="2377440"/>
          </a:xfrm>
          <a:prstGeom prst="rect">
            <a:avLst/>
          </a:prstGeom>
          <a:noFill/>
        </p:spPr>
      </p:pic>
      <p:pic>
        <p:nvPicPr>
          <p:cNvPr id="1027" name="Picture 3" descr="F:\Cursuri studenţi\1601a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1600200"/>
            <a:ext cx="1905000" cy="2476500"/>
          </a:xfrm>
          <a:prstGeom prst="rect">
            <a:avLst/>
          </a:prstGeom>
          <a:noFill/>
        </p:spPr>
      </p:pic>
      <p:pic>
        <p:nvPicPr>
          <p:cNvPr id="1028" name="Picture 4" descr="F:\Cursuri studenţi\B37D94BA2A5AE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59739" y="5257800"/>
            <a:ext cx="5384261" cy="137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</a:t>
            </a:r>
            <a:r>
              <a:rPr lang="ro-RO" dirty="0" smtClean="0"/>
              <a:t>oluţii modificate de aminoacizi: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715000" cy="4525963"/>
          </a:xfrm>
        </p:spPr>
        <p:txBody>
          <a:bodyPr>
            <a:normAutofit fontScale="40000" lnSpcReduction="20000"/>
          </a:bodyPr>
          <a:lstStyle/>
          <a:p>
            <a:pPr marL="0" indent="0" algn="just">
              <a:buNone/>
            </a:pPr>
            <a:r>
              <a:rPr lang="ro-RO" sz="3800" dirty="0" smtClean="0">
                <a:latin typeface="Times New Roman" pitchFamily="18" charset="0"/>
                <a:cs typeface="Times New Roman" pitchFamily="18" charset="0"/>
              </a:rPr>
              <a:t>--- </a:t>
            </a:r>
            <a:r>
              <a:rPr lang="ro-RO" sz="5900" dirty="0">
                <a:latin typeface="Times New Roman" pitchFamily="18" charset="0"/>
                <a:cs typeface="Times New Roman" pitchFamily="18" charset="0"/>
              </a:rPr>
              <a:t>formulele heptamine utile în tratamenul encefalopatiei hepatice, în stadiile terminale ale cirozei hepatice (conţin aminoacizi ramificaţi: leucina, izoleucina, valina şi nu conţin sau conţin un nivel minim de aminoacizi  aromatici: fenilalanină, triptofan, metionină, </a:t>
            </a:r>
            <a:r>
              <a:rPr lang="ro-RO" sz="5900" dirty="0" smtClean="0">
                <a:latin typeface="Times New Roman" pitchFamily="18" charset="0"/>
                <a:cs typeface="Times New Roman" pitchFamily="18" charset="0"/>
              </a:rPr>
              <a:t>tirozină</a:t>
            </a:r>
            <a:r>
              <a:rPr lang="ro-RO" sz="5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59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o-RO" sz="5900" b="1" dirty="0" smtClean="0">
                <a:latin typeface="Times New Roman" pitchFamily="18" charset="0"/>
                <a:cs typeface="Times New Roman" pitchFamily="18" charset="0"/>
              </a:rPr>
              <a:t>Hepatamine</a:t>
            </a:r>
            <a:r>
              <a:rPr lang="ro-RO" sz="59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o-RO" sz="5900" b="1" dirty="0" smtClean="0">
                <a:latin typeface="Times New Roman" pitchFamily="18" charset="0"/>
                <a:cs typeface="Times New Roman" pitchFamily="18" charset="0"/>
              </a:rPr>
              <a:t>Hepasol</a:t>
            </a:r>
            <a:r>
              <a:rPr lang="ro-RO" sz="59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59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o-RO" sz="5900" dirty="0" smtClean="0">
                <a:latin typeface="Times New Roman" pitchFamily="18" charset="0"/>
                <a:cs typeface="Times New Roman" pitchFamily="18" charset="0"/>
              </a:rPr>
              <a:t>--- </a:t>
            </a:r>
            <a:r>
              <a:rPr lang="ro-RO" sz="5900" dirty="0">
                <a:latin typeface="Times New Roman" pitchFamily="18" charset="0"/>
                <a:cs typeface="Times New Roman" pitchFamily="18" charset="0"/>
              </a:rPr>
              <a:t>formule neframine utile în tratamentul insuficienţei renale cu </a:t>
            </a:r>
            <a:r>
              <a:rPr lang="ro-RO" sz="5900" dirty="0" smtClean="0">
                <a:latin typeface="Times New Roman" pitchFamily="18" charset="0"/>
                <a:cs typeface="Times New Roman" pitchFamily="18" charset="0"/>
              </a:rPr>
              <a:t>reten</a:t>
            </a:r>
            <a:r>
              <a:rPr lang="en-US" sz="59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o-RO" sz="5900" dirty="0" smtClean="0">
                <a:latin typeface="Times New Roman" pitchFamily="18" charset="0"/>
                <a:cs typeface="Times New Roman" pitchFamily="18" charset="0"/>
              </a:rPr>
              <a:t>ie </a:t>
            </a:r>
            <a:r>
              <a:rPr lang="ro-RO" sz="5900" dirty="0">
                <a:latin typeface="Times New Roman" pitchFamily="18" charset="0"/>
                <a:cs typeface="Times New Roman" pitchFamily="18" charset="0"/>
              </a:rPr>
              <a:t>azotată severă (conţin un aport minim de azot provenind numai din aminoacizi esenţali) </a:t>
            </a:r>
            <a:r>
              <a:rPr lang="ro-RO" sz="5900" b="1" dirty="0">
                <a:latin typeface="Times New Roman" pitchFamily="18" charset="0"/>
                <a:cs typeface="Times New Roman" pitchFamily="18" charset="0"/>
              </a:rPr>
              <a:t>Neframine, </a:t>
            </a:r>
            <a:r>
              <a:rPr lang="ro-RO" sz="5900" b="1" dirty="0" smtClean="0">
                <a:latin typeface="Times New Roman" pitchFamily="18" charset="0"/>
                <a:cs typeface="Times New Roman" pitchFamily="18" charset="0"/>
              </a:rPr>
              <a:t>Renamin.</a:t>
            </a:r>
            <a:endParaRPr lang="en-US" sz="59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sz="3800" dirty="0"/>
          </a:p>
        </p:txBody>
      </p:sp>
      <p:pic>
        <p:nvPicPr>
          <p:cNvPr id="2050" name="Picture 2" descr="F:\Cursuri studenţi\3208s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1143000"/>
            <a:ext cx="1981712" cy="3581400"/>
          </a:xfrm>
          <a:prstGeom prst="rect">
            <a:avLst/>
          </a:prstGeom>
          <a:noFill/>
        </p:spPr>
      </p:pic>
      <p:pic>
        <p:nvPicPr>
          <p:cNvPr id="6" name="Picture 2" descr="F:\Cursuri studenţi\3207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4572000"/>
            <a:ext cx="2411576" cy="21031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G</a:t>
            </a:r>
            <a:r>
              <a:rPr lang="ro-RO" b="1" dirty="0" smtClean="0"/>
              <a:t>lucidel</a:t>
            </a:r>
            <a:r>
              <a:rPr lang="en-US" b="1" dirty="0" smtClean="0"/>
              <a:t>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o-RO" b="1" dirty="0"/>
              <a:t>	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Glucoza este soluţia cea mai frecventă administrată, în diverse concentraţii şi aduc un aport caloric diferit (la scindarea a 1 g de glucoză   se eliberează 3,7 kkal).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o-RO" dirty="0">
                <a:latin typeface="Times New Roman" pitchFamily="18" charset="0"/>
                <a:cs typeface="Times New Roman" pitchFamily="18" charset="0"/>
              </a:rPr>
              <a:t>	Soluţia de glucoză 5% este izotonă, aportul energetic fiind neglijabil.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o-RO" dirty="0">
                <a:latin typeface="Times New Roman" pitchFamily="18" charset="0"/>
                <a:cs typeface="Times New Roman" pitchFamily="18" charset="0"/>
              </a:rPr>
              <a:t>	Soluţia de glucoză 10% permite administrarea pe cale periferică. Soluţiile de 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gluco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ă 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cu concentraţii de 20, 30, 40% necesită administrare pe  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venă 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centrală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	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</a:t>
            </a:r>
            <a:r>
              <a:rPr lang="ro-RO" b="1" dirty="0" smtClean="0"/>
              <a:t>ipidel</a:t>
            </a:r>
            <a:r>
              <a:rPr lang="en-US" b="1" dirty="0" smtClean="0"/>
              <a:t>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90600"/>
            <a:ext cx="5638800" cy="51355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o-RO" dirty="0"/>
              <a:t>	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Lipidele se administrează sub formă de emulsii sau suspensii de chilomicroni, bogate în acid 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linoleic, 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acid oleic, acid linolenic şi acid palmitic. Soluţiile comerciale </a:t>
            </a:r>
            <a:r>
              <a:rPr lang="ro-RO" b="1" dirty="0">
                <a:latin typeface="Times New Roman" pitchFamily="18" charset="0"/>
                <a:cs typeface="Times New Roman" pitchFamily="18" charset="0"/>
              </a:rPr>
              <a:t>(Lipofundin, </a:t>
            </a:r>
            <a:r>
              <a:rPr lang="ro-RO" b="1" dirty="0" smtClean="0">
                <a:latin typeface="Times New Roman" pitchFamily="18" charset="0"/>
                <a:cs typeface="Times New Roman" pitchFamily="18" charset="0"/>
              </a:rPr>
              <a:t>Intralipid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o-RO" b="1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o-RO" b="1" dirty="0">
                <a:latin typeface="Times New Roman" pitchFamily="18" charset="0"/>
                <a:cs typeface="Times New Roman" pitchFamily="18" charset="0"/>
              </a:rPr>
              <a:t>% şi 20%)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 furnizează un aport caloric de 1,1-2 kcal/ml.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Osmolaritatea 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acestor soluţii este asemănătoare plasmei deatîta ele pot fi administrate şi pe venă periferică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La bolnavul critic doza  de lipide nu trebuie să depăşească 1-1,5 g/kgc/zi, rata de administrare pentru 500 ml soluţie 10% 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fiind 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de 50 ml/oră.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F:\Cursuri studenţi\3211s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1142998"/>
            <a:ext cx="2698700" cy="17373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Cabiven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Periferic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Cabiven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Central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prezinta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pungi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alcatuite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din 3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compatimente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care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contin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sol .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Vamina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aminoacid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Intralipid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emulsie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lipidica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Sol.Glucoza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Inaintea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administrarii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continutul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compartimentelor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amestec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DETERMINAREA NECESARULUI CALORIC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Pentru 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aprecierea necesarului caloric pot fi utilizate 2 metode: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I.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Determinarea cheltuielilor energetice bazale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Determinarea 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cheltuielilor energetice bazale (Basal Energy Expenditure:BEE) se utilizează o formulă (ecuaţia Harris-Benedict) în care aceste cheltuieli se exprimă în kcal/zi: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ro-RO" dirty="0">
                <a:latin typeface="Times New Roman" pitchFamily="18" charset="0"/>
                <a:cs typeface="Times New Roman" pitchFamily="18" charset="0"/>
              </a:rPr>
              <a:t>Bărbaţi BEE=66 + (13,7 x Greutatea) + (5 x înălţimea) – (6,7 x 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vârsta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ro-RO" dirty="0">
                <a:latin typeface="Times New Roman" pitchFamily="18" charset="0"/>
                <a:cs typeface="Times New Roman" pitchFamily="18" charset="0"/>
              </a:rPr>
              <a:t>Femei BEE= 655 +  (9,6 x Greutatea) + (1,8 x înîlţimea) – (4,7 x 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Vârsta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Concentrat</a:t>
            </a:r>
            <a:r>
              <a:rPr lang="en-US" b="1" dirty="0" smtClean="0"/>
              <a:t> </a:t>
            </a:r>
            <a:r>
              <a:rPr lang="ro-RO" b="1" dirty="0" smtClean="0"/>
              <a:t>eritrocitar nespălat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199"/>
            <a:ext cx="5943600" cy="4937760"/>
          </a:xfrm>
        </p:spPr>
        <p:txBody>
          <a:bodyPr>
            <a:normAutofit fontScale="625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pPr algn="just"/>
            <a:r>
              <a:rPr lang="ro-RO" sz="3800" dirty="0" smtClean="0">
                <a:latin typeface="Calibri" panose="020F0502020204030204" pitchFamily="34" charset="0"/>
                <a:cs typeface="Calibri" panose="020F0502020204030204" pitchFamily="34" charset="0"/>
              </a:rPr>
              <a:t>se obţine prin înlăturarea parţială a plasmei   din sângele integral după centrifugare. </a:t>
            </a:r>
            <a:r>
              <a:rPr lang="it-IT" sz="3800" dirty="0" smtClean="0">
                <a:latin typeface="Calibri" panose="020F0502020204030204" pitchFamily="34" charset="0"/>
                <a:cs typeface="Calibri" panose="020F0502020204030204" pitchFamily="34" charset="0"/>
              </a:rPr>
              <a:t>Conţine  totalitatea eritrocitelor din unitate, o mare parte din leucocite (cca 2,5-3,0 x 10</a:t>
            </a:r>
            <a:r>
              <a:rPr lang="it-IT" sz="3800" baseline="30000" dirty="0" smtClean="0">
                <a:latin typeface="Calibri" panose="020F0502020204030204" pitchFamily="34" charset="0"/>
                <a:cs typeface="Calibri" panose="020F0502020204030204" pitchFamily="34" charset="0"/>
              </a:rPr>
              <a:t>9</a:t>
            </a:r>
            <a:r>
              <a:rPr lang="it-IT" sz="3800" dirty="0" smtClean="0">
                <a:latin typeface="Calibri" panose="020F0502020204030204" pitchFamily="34" charset="0"/>
                <a:cs typeface="Calibri" panose="020F0502020204030204" pitchFamily="34" charset="0"/>
              </a:rPr>
              <a:t> celule) şi un anumit procent de plachete, în funcţie de metoda de centrifugare, căci nu se urmăreşte eliminarea lor. </a:t>
            </a:r>
          </a:p>
          <a:p>
            <a:pPr algn="just"/>
            <a:r>
              <a:rPr lang="it-IT" sz="3800" dirty="0" smtClean="0">
                <a:latin typeface="Calibri" panose="020F0502020204030204" pitchFamily="34" charset="0"/>
                <a:cs typeface="Calibri" panose="020F0502020204030204" pitchFamily="34" charset="0"/>
              </a:rPr>
              <a:t>Volumul unei unităţi de masă eritrocitară este de 280 ± 50 ml</a:t>
            </a:r>
            <a:r>
              <a:rPr lang="ro-RO" sz="38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it-IT" sz="3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it-IT" sz="3800" dirty="0" smtClean="0">
                <a:latin typeface="Calibri" panose="020F0502020204030204" pitchFamily="34" charset="0"/>
                <a:cs typeface="Calibri" panose="020F0502020204030204" pitchFamily="34" charset="0"/>
              </a:rPr>
              <a:t>Administrarea  unei unităţi de concentrat eritrocitar duce la creşterea hematocritului cu 3%, iar a hemoglobinei - cu 10 g/l la adultul de talie medie.</a:t>
            </a:r>
            <a:endParaRPr lang="en-US" sz="3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 smtClean="0"/>
          </a:p>
          <a:p>
            <a:endParaRPr lang="ru-RU" dirty="0" smtClean="0"/>
          </a:p>
          <a:p>
            <a:endParaRPr lang="ro-RO" dirty="0" smtClean="0"/>
          </a:p>
        </p:txBody>
      </p:sp>
      <p:pic>
        <p:nvPicPr>
          <p:cNvPr id="9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477000" y="1447800"/>
            <a:ext cx="27432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Factorii de corecţie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o-RO" dirty="0" smtClean="0"/>
              <a:t>Activitate </a:t>
            </a:r>
            <a:r>
              <a:rPr lang="ro-RO" dirty="0"/>
              <a:t>minimă: BEE x 1,2</a:t>
            </a:r>
            <a:endParaRPr lang="en-US" dirty="0"/>
          </a:p>
          <a:p>
            <a:r>
              <a:rPr lang="ro-RO" dirty="0"/>
              <a:t>Stres moderat: BEE x 1,4</a:t>
            </a:r>
            <a:endParaRPr lang="en-US" dirty="0"/>
          </a:p>
          <a:p>
            <a:r>
              <a:rPr lang="ro-RO" dirty="0"/>
              <a:t>Stres sever: BEE x 1,6</a:t>
            </a:r>
            <a:endParaRPr lang="en-US" dirty="0"/>
          </a:p>
          <a:p>
            <a:r>
              <a:rPr lang="ro-RO" dirty="0"/>
              <a:t>Boala canceroasă: BEE x 1,6</a:t>
            </a:r>
            <a:endParaRPr lang="en-US" dirty="0"/>
          </a:p>
          <a:p>
            <a:r>
              <a:rPr lang="ro-RO" dirty="0"/>
              <a:t>Febră: BEE x 1,1 pentru fiecare C</a:t>
            </a:r>
            <a:endParaRPr lang="en-US" dirty="0"/>
          </a:p>
          <a:p>
            <a:r>
              <a:rPr lang="ro-RO" dirty="0"/>
              <a:t>Postoperator: BEE x 1,25</a:t>
            </a:r>
            <a:endParaRPr lang="en-US" dirty="0"/>
          </a:p>
          <a:p>
            <a:r>
              <a:rPr lang="ro-RO" dirty="0"/>
              <a:t>Politraumatism: BEE x 1,35</a:t>
            </a:r>
            <a:endParaRPr lang="en-US" dirty="0"/>
          </a:p>
          <a:p>
            <a:r>
              <a:rPr lang="ro-RO" dirty="0"/>
              <a:t>Sepsis:BEE x 1,5</a:t>
            </a:r>
            <a:endParaRPr lang="en-US" dirty="0"/>
          </a:p>
          <a:p>
            <a:r>
              <a:rPr lang="ro-RO" dirty="0"/>
              <a:t>Arsuri: BEE x 2,1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Metoda calorimetri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i indirecte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	Metoda 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calorimetriei indirecte, deşi prezintă mai multă acurateţe, este mai scumpă, necesită mai mult timp şi nu este accesibilă oriunde.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o-RO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o-RO" dirty="0">
                <a:latin typeface="Times New Roman" pitchFamily="18" charset="0"/>
                <a:cs typeface="Times New Roman" pitchFamily="18" charset="0"/>
              </a:rPr>
              <a:t>	În mod practic se consideră că un 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aport caloric 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la bolnavii spitalizaţi de 30 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kcal/kgc/zi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, corectate cu indicii descrişi, poate fi suficient.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 dirty="0" smtClean="0">
                <a:latin typeface="Times New Roman" pitchFamily="18" charset="0"/>
                <a:cs typeface="Times New Roman" pitchFamily="18" charset="0"/>
              </a:rPr>
              <a:t>Necesarul aportului proteic zilnic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153400" cy="4906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o-RO" sz="2300" dirty="0" smtClean="0">
                <a:latin typeface="Times New Roman" pitchFamily="18" charset="0"/>
                <a:cs typeface="Times New Roman" pitchFamily="18" charset="0"/>
              </a:rPr>
              <a:t>	minim </a:t>
            </a:r>
            <a:r>
              <a:rPr lang="ro-RO" sz="2300" dirty="0">
                <a:latin typeface="Times New Roman" pitchFamily="18" charset="0"/>
                <a:cs typeface="Times New Roman" pitchFamily="18" charset="0"/>
              </a:rPr>
              <a:t>0,54 </a:t>
            </a:r>
            <a:r>
              <a:rPr lang="ro-RO" sz="2300" dirty="0" smtClean="0">
                <a:latin typeface="Times New Roman" pitchFamily="18" charset="0"/>
                <a:cs typeface="Times New Roman" pitchFamily="18" charset="0"/>
              </a:rPr>
              <a:t>g/kgc/zi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o-RO" sz="2300" dirty="0" smtClean="0">
                <a:latin typeface="Times New Roman" pitchFamily="18" charset="0"/>
                <a:cs typeface="Times New Roman" pitchFamily="18" charset="0"/>
              </a:rPr>
              <a:t>optim 0,8 </a:t>
            </a:r>
            <a:r>
              <a:rPr lang="ro-RO" sz="2300" dirty="0">
                <a:latin typeface="Times New Roman" pitchFamily="18" charset="0"/>
                <a:cs typeface="Times New Roman" pitchFamily="18" charset="0"/>
              </a:rPr>
              <a:t>g/kgc/zi. În stările catabolice caracteristice bolnavilor critici, aportul trebuie să fie de 1,2-1,6 g/kgc/zi. </a:t>
            </a:r>
            <a:endParaRPr lang="en-US" sz="23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o-RO" sz="2300" dirty="0" smtClean="0">
                <a:latin typeface="Times New Roman" pitchFamily="18" charset="0"/>
                <a:cs typeface="Times New Roman" pitchFamily="18" charset="0"/>
              </a:rPr>
              <a:t>	Aportul </a:t>
            </a:r>
            <a:r>
              <a:rPr lang="ro-RO" sz="2300" dirty="0">
                <a:latin typeface="Times New Roman" pitchFamily="18" charset="0"/>
                <a:cs typeface="Times New Roman" pitchFamily="18" charset="0"/>
              </a:rPr>
              <a:t>caloric furnizat de proteine poate fi calculat după </a:t>
            </a:r>
            <a:r>
              <a:rPr lang="ro-RO" sz="2300" dirty="0" smtClean="0">
                <a:latin typeface="Times New Roman" pitchFamily="18" charset="0"/>
                <a:cs typeface="Times New Roman" pitchFamily="18" charset="0"/>
              </a:rPr>
              <a:t>formula</a:t>
            </a:r>
            <a:r>
              <a:rPr lang="ro-RO" sz="23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o-RO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3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o-RO" sz="2300" dirty="0">
                <a:latin typeface="Times New Roman" pitchFamily="18" charset="0"/>
                <a:cs typeface="Times New Roman" pitchFamily="18" charset="0"/>
              </a:rPr>
              <a:t>kcal/zi =4,1 x g proteine/zi</a:t>
            </a:r>
            <a:r>
              <a:rPr lang="ro-RO" sz="23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3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o-RO" sz="23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o-RO" sz="2300" dirty="0" smtClean="0">
                <a:latin typeface="Times New Roman" pitchFamily="18" charset="0"/>
                <a:cs typeface="Times New Roman" pitchFamily="18" charset="0"/>
              </a:rPr>
              <a:t>rebuie </a:t>
            </a:r>
            <a:r>
              <a:rPr lang="ro-RO" sz="2300" dirty="0">
                <a:latin typeface="Times New Roman" pitchFamily="18" charset="0"/>
                <a:cs typeface="Times New Roman" pitchFamily="18" charset="0"/>
              </a:rPr>
              <a:t>să reprezinte </a:t>
            </a:r>
            <a:r>
              <a:rPr lang="ro-RO" sz="3600" b="1" dirty="0">
                <a:latin typeface="Times New Roman" pitchFamily="18" charset="0"/>
                <a:cs typeface="Times New Roman" pitchFamily="18" charset="0"/>
              </a:rPr>
              <a:t>15%</a:t>
            </a:r>
            <a:r>
              <a:rPr lang="ro-RO" sz="2300" dirty="0">
                <a:latin typeface="Times New Roman" pitchFamily="18" charset="0"/>
                <a:cs typeface="Times New Roman" pitchFamily="18" charset="0"/>
              </a:rPr>
              <a:t> din totalul aportului caloric, în condiţii bazale, crescînd în condiţii de stress pînă la </a:t>
            </a:r>
            <a:r>
              <a:rPr lang="ro-RO" sz="3600" b="1" dirty="0" smtClean="0">
                <a:latin typeface="Times New Roman" pitchFamily="18" charset="0"/>
                <a:cs typeface="Times New Roman" pitchFamily="18" charset="0"/>
              </a:rPr>
              <a:t>30%</a:t>
            </a:r>
            <a:r>
              <a:rPr lang="ro-RO" sz="23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300" dirty="0">
              <a:latin typeface="Times New Roman" pitchFamily="18" charset="0"/>
              <a:cs typeface="Times New Roman" pitchFamily="18" charset="0"/>
            </a:endParaRPr>
          </a:p>
          <a:p>
            <a:endParaRPr lang="en-US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b="1" dirty="0" smtClean="0">
                <a:latin typeface="Times New Roman" pitchFamily="18" charset="0"/>
                <a:cs typeface="Times New Roman" pitchFamily="18" charset="0"/>
              </a:rPr>
              <a:t>Necesarul aportului glucidic zilnic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ro-RO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   Necesarul 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aportului glucidic zilnic de bază este de 3-4 g/kg/zi care trebuie să acopere </a:t>
            </a:r>
            <a:r>
              <a:rPr lang="ro-RO" sz="3600" b="1" dirty="0">
                <a:latin typeface="Times New Roman" pitchFamily="18" charset="0"/>
                <a:cs typeface="Times New Roman" pitchFamily="18" charset="0"/>
              </a:rPr>
              <a:t>50-60%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 din întregul necesar 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caloric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  <a:p>
            <a:pPr>
              <a:buNone/>
            </a:pPr>
            <a:r>
              <a:rPr lang="ro-RO" dirty="0"/>
              <a:t>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b="1" dirty="0" smtClean="0"/>
              <a:t>Necesarul aportului lipidic zilnic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o-RO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	Necesarul 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aportului lipidic zilnic trebuie să acopere </a:t>
            </a:r>
            <a:r>
              <a:rPr lang="ro-RO" sz="3600" b="1" dirty="0">
                <a:latin typeface="Times New Roman" pitchFamily="18" charset="0"/>
                <a:cs typeface="Times New Roman" pitchFamily="18" charset="0"/>
              </a:rPr>
              <a:t>25-30%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 din întegul necesar caloric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o-RO" b="1" dirty="0">
                <a:latin typeface="Times New Roman" pitchFamily="18" charset="0"/>
                <a:cs typeface="Times New Roman" pitchFamily="18" charset="0"/>
              </a:rPr>
              <a:t>Necesarul în fluide  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este de 30-40 ml/kcg/zi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 dirty="0" smtClean="0">
                <a:latin typeface="Times New Roman" pitchFamily="18" charset="0"/>
                <a:cs typeface="Times New Roman" pitchFamily="18" charset="0"/>
              </a:rPr>
              <a:t>Necesarul de electroliţi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Sodiu 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60-100 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mmoli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Potasiu 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60-100 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mmoli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Magnesiu 5-10 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mmoli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Calciu 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5- 8 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mmoli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Fosfor 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20-45 mmoli.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 dirty="0" smtClean="0"/>
              <a:t>Necesarul de vitamine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endParaRPr lang="en-US" dirty="0"/>
          </a:p>
          <a:p>
            <a:r>
              <a:rPr lang="ro-RO" dirty="0">
                <a:latin typeface="Times New Roman" pitchFamily="18" charset="0"/>
                <a:cs typeface="Times New Roman" pitchFamily="18" charset="0"/>
              </a:rPr>
              <a:t>Vit A ---1 mg ( 3300 UI)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ro-RO" dirty="0">
                <a:latin typeface="Times New Roman" pitchFamily="18" charset="0"/>
                <a:cs typeface="Times New Roman" pitchFamily="18" charset="0"/>
              </a:rPr>
              <a:t>Vit D ---5 mcg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ro-RO" dirty="0">
                <a:latin typeface="Times New Roman" pitchFamily="18" charset="0"/>
                <a:cs typeface="Times New Roman" pitchFamily="18" charset="0"/>
              </a:rPr>
              <a:t>Vit E ---10 mg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ro-RO" dirty="0">
                <a:latin typeface="Times New Roman" pitchFamily="18" charset="0"/>
                <a:cs typeface="Times New Roman" pitchFamily="18" charset="0"/>
              </a:rPr>
              <a:t>Vit K--- 150 mg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ro-RO" dirty="0">
                <a:latin typeface="Times New Roman" pitchFamily="18" charset="0"/>
                <a:cs typeface="Times New Roman" pitchFamily="18" charset="0"/>
              </a:rPr>
              <a:t>Vit c ---200 mg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ro-RO" dirty="0">
                <a:latin typeface="Times New Roman" pitchFamily="18" charset="0"/>
                <a:cs typeface="Times New Roman" pitchFamily="18" charset="0"/>
              </a:rPr>
              <a:t>Acid folic 600 mcg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ro-RO" dirty="0">
                <a:latin typeface="Times New Roman" pitchFamily="18" charset="0"/>
                <a:cs typeface="Times New Roman" pitchFamily="18" charset="0"/>
              </a:rPr>
              <a:t>Tiamina ---6 mg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ro-RO" dirty="0">
                <a:latin typeface="Times New Roman" pitchFamily="18" charset="0"/>
                <a:cs typeface="Times New Roman" pitchFamily="18" charset="0"/>
              </a:rPr>
              <a:t>Riboflavina 3,6 mg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ro-RO" dirty="0">
                <a:latin typeface="Times New Roman" pitchFamily="18" charset="0"/>
                <a:cs typeface="Times New Roman" pitchFamily="18" charset="0"/>
              </a:rPr>
              <a:t>Niacin 40 mg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ro-RO" dirty="0">
                <a:latin typeface="Times New Roman" pitchFamily="18" charset="0"/>
                <a:cs typeface="Times New Roman" pitchFamily="18" charset="0"/>
              </a:rPr>
              <a:t>Piridoxina 6 mg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ro-RO" dirty="0">
                <a:latin typeface="Times New Roman" pitchFamily="18" charset="0"/>
                <a:cs typeface="Times New Roman" pitchFamily="18" charset="0"/>
              </a:rPr>
              <a:t>Vit B12 ---5 mcg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ro-RO" dirty="0">
                <a:latin typeface="Times New Roman" pitchFamily="18" charset="0"/>
                <a:cs typeface="Times New Roman" pitchFamily="18" charset="0"/>
              </a:rPr>
              <a:t>Acid pantotenic---15 mg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ro-RO" dirty="0">
                <a:latin typeface="Times New Roman" pitchFamily="18" charset="0"/>
                <a:cs typeface="Times New Roman" pitchFamily="18" charset="0"/>
              </a:rPr>
              <a:t>Biotina 60 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mcg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Sara H Miller US Phamacist, 2006, 77, HS10-20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SOLUVIT, VITALIPID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 dirty="0" smtClean="0"/>
              <a:t>Necesarul în oligoelemente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Crom 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10-15 mcg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ro-RO" dirty="0">
                <a:latin typeface="Times New Roman" pitchFamily="18" charset="0"/>
                <a:cs typeface="Times New Roman" pitchFamily="18" charset="0"/>
              </a:rPr>
              <a:t>Cupru 0,3-0,5 mg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ro-RO" dirty="0">
                <a:latin typeface="Times New Roman" pitchFamily="18" charset="0"/>
                <a:cs typeface="Times New Roman" pitchFamily="18" charset="0"/>
              </a:rPr>
              <a:t>Magnesiu 60-100 mcg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ro-RO" dirty="0">
                <a:latin typeface="Times New Roman" pitchFamily="18" charset="0"/>
                <a:cs typeface="Times New Roman" pitchFamily="18" charset="0"/>
              </a:rPr>
              <a:t>Zinc 2,5-5 mg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ro-RO" dirty="0">
                <a:latin typeface="Times New Roman" pitchFamily="18" charset="0"/>
                <a:cs typeface="Times New Roman" pitchFamily="18" charset="0"/>
              </a:rPr>
              <a:t>Seleniu 20-60 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mcg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o-RO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ADAMEL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ro-RO" dirty="0" smtClean="0"/>
              <a:t>Model de formulare a unei alimentaţii parenterale totale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>
              <a:buNone/>
            </a:pP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Stabilirea 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necesarului caloric la un adult de 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70kg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o-RO" dirty="0">
                <a:latin typeface="Times New Roman" pitchFamily="18" charset="0"/>
                <a:cs typeface="Times New Roman" pitchFamily="18" charset="0"/>
              </a:rPr>
              <a:t>	Necesarul caloric: 30 kcal/kgc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30 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x 70 =2100 kcal/zi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Concentrat</a:t>
            </a:r>
            <a:r>
              <a:rPr lang="ro-RO" b="1" dirty="0" smtClean="0"/>
              <a:t> eritrocitar spălat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i="1" dirty="0" smtClean="0"/>
              <a:t>	</a:t>
            </a:r>
            <a:endParaRPr lang="en-US" dirty="0" smtClean="0"/>
          </a:p>
          <a:p>
            <a:r>
              <a:rPr lang="ro-RO" b="1" i="1" dirty="0" smtClean="0"/>
              <a:t> </a:t>
            </a:r>
            <a:r>
              <a:rPr lang="ro-RO" dirty="0" smtClean="0">
                <a:latin typeface="Calibri" panose="020F0502020204030204" pitchFamily="34" charset="0"/>
                <a:cs typeface="Calibri" panose="020F0502020204030204" pitchFamily="34" charset="0"/>
              </a:rPr>
              <a:t>Se obţine prin</a:t>
            </a:r>
            <a:r>
              <a:rPr lang="ro-RO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o-RO" dirty="0" smtClean="0">
                <a:latin typeface="Calibri" panose="020F0502020204030204" pitchFamily="34" charset="0"/>
                <a:cs typeface="Calibri" panose="020F0502020204030204" pitchFamily="34" charset="0"/>
              </a:rPr>
              <a:t>centrifugarea sângelui, extragerea plasmei şi a stratului leuco-plachetar, apoi eritrocitele se spală de câteva ori într-o   soluţie izotonică rece. </a:t>
            </a: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o-RO" dirty="0" smtClean="0">
                <a:latin typeface="Calibri" panose="020F0502020204030204" pitchFamily="34" charset="0"/>
                <a:cs typeface="Calibri" panose="020F0502020204030204" pitchFamily="34" charset="0"/>
              </a:rPr>
              <a:t>Termenul de stocare este  maximum  24 ore.</a:t>
            </a:r>
            <a:endParaRPr lang="ru-RU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ru-RU" dirty="0" smtClean="0"/>
              <a:t> 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>
                <a:latin typeface="Times New Roman" pitchFamily="18" charset="0"/>
                <a:cs typeface="Times New Roman" pitchFamily="18" charset="0"/>
              </a:rPr>
              <a:t>Necesarul proteic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oluţie 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aminoacizi </a:t>
            </a:r>
            <a:r>
              <a:rPr lang="ro-RO" b="1" dirty="0" smtClean="0">
                <a:latin typeface="Times New Roman" pitchFamily="18" charset="0"/>
                <a:cs typeface="Times New Roman" pitchFamily="18" charset="0"/>
              </a:rPr>
              <a:t>Aminosol-Neo </a:t>
            </a:r>
            <a:r>
              <a:rPr lang="ro-RO" b="1" dirty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o-RO" b="1" dirty="0" smtClean="0">
                <a:latin typeface="Times New Roman" pitchFamily="18" charset="0"/>
                <a:cs typeface="Times New Roman" pitchFamily="18" charset="0"/>
              </a:rPr>
              <a:t>%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concentraţia 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azotului 16,2 g/l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1000 ml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furniz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eaz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ă 400 kcal).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3347880"/>
            <a:ext cx="2341500" cy="252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LIPIDE</a:t>
            </a:r>
            <a:endParaRPr lang="ru-RU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o-RO" dirty="0">
                <a:latin typeface="Times New Roman" pitchFamily="18" charset="0"/>
                <a:cs typeface="Times New Roman" pitchFamily="18" charset="0"/>
              </a:rPr>
              <a:t>Necesarul caloric de 1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00 kcal (2100-400) va fi asigurat prin administrare de lipide şi 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glucide.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N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ecesarul de lipide trebuie să acopere 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25-30% 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din întregul aport caloric, adică 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525-630 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kcal.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 </a:t>
            </a:r>
            <a:endParaRPr lang="ro-RO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Aceste 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necesităţi vor fi acoperite prin administrarea, spre exemplu,  a 250 ml de Intralipid 20% (500 kcal).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o-RO" dirty="0">
                <a:latin typeface="Times New Roman" pitchFamily="18" charset="0"/>
                <a:cs typeface="Times New Roman" pitchFamily="18" charset="0"/>
              </a:rPr>
              <a:t>	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682816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o-RO" dirty="0">
                <a:latin typeface="Times New Roman" pitchFamily="18" charset="0"/>
                <a:cs typeface="Times New Roman" pitchFamily="18" charset="0"/>
              </a:rPr>
              <a:t>Bilanţul caloric acum este de 1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00 kcal (1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00-500)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 Oxidarea unui gram de glucoză furnizează 3,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 kcal.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00:3,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=3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24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 g glucoză.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Această cantitate poate fi furnizată administrând 1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620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 ml sol Glucoză 20%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sol. 30%  (1000 ml) 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sau  apr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800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 ml  Glucoză sol 40%.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902431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dirty="0" smtClean="0"/>
              <a:t>Model de formulare a unei alimentaţii parenterale totale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8181627"/>
              </p:ext>
            </p:extLst>
          </p:nvPr>
        </p:nvGraphicFramePr>
        <p:xfrm>
          <a:off x="457200" y="1600200"/>
          <a:ext cx="8229600" cy="463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2438400"/>
                <a:gridCol w="2057400"/>
                <a:gridCol w="2057400"/>
              </a:tblGrid>
              <a:tr h="800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Proteine</a:t>
                      </a:r>
                      <a:endParaRPr lang="en-US" sz="2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Aminoplasmal 10% E (azot 16g/l) 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1000 ml (100g prot)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400 kcal  (19%)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00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Lipide </a:t>
                      </a:r>
                      <a:endParaRPr lang="en-US" sz="2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Intralipid 20%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250 ml (50 g)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500 kcal  (24%)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00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Glucide 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ro-RO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</a:t>
                      </a:r>
                      <a:endParaRPr lang="en-US" sz="2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Glucoză 30% 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1000 ml  (300g) 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1200 kcal (57%)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00100">
                <a:tc>
                  <a:txBody>
                    <a:bodyPr/>
                    <a:lstStyle/>
                    <a:p>
                      <a:r>
                        <a:rPr lang="ro-RO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n-US" sz="2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o-RO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2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2800" b="1" dirty="0" smtClean="0">
                          <a:solidFill>
                            <a:schemeClr val="tx1"/>
                          </a:solidFill>
                        </a:rPr>
                        <a:t>2250 ml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2100 kcal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b="1" dirty="0" smtClean="0"/>
              <a:t>COMPLICAŢIILE NUTRIŢIEI PARENTERALE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ro-RO" b="1" dirty="0" smtClean="0"/>
              <a:t>I</a:t>
            </a:r>
            <a:r>
              <a:rPr lang="en-US" b="1" dirty="0" smtClean="0"/>
              <a:t>.</a:t>
            </a:r>
            <a:r>
              <a:rPr lang="ro-RO" b="1" dirty="0" smtClean="0"/>
              <a:t> COMPLICAŢII TEHNICE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dirty="0"/>
          </a:p>
          <a:p>
            <a:r>
              <a:rPr lang="ro-RO" dirty="0" smtClean="0"/>
              <a:t>Sunt </a:t>
            </a:r>
            <a:r>
              <a:rPr lang="ro-RO" dirty="0"/>
              <a:t>cauzate de inserţia sau menţinerea cateterului şi coincid complicaţiilor aborduli venos central.</a:t>
            </a:r>
            <a:endParaRPr lang="en-US" dirty="0"/>
          </a:p>
          <a:p>
            <a:r>
              <a:rPr lang="ro-RO" dirty="0"/>
              <a:t>---Leziune pleurei sau a plămînului cu apariţia pneumotoracelui – obligatoriu radiografia toracelui</a:t>
            </a:r>
            <a:endParaRPr lang="en-US" dirty="0"/>
          </a:p>
          <a:p>
            <a:r>
              <a:rPr lang="ro-RO" dirty="0"/>
              <a:t>----Puncţia arterei subclavia</a:t>
            </a:r>
            <a:endParaRPr lang="en-US" dirty="0"/>
          </a:p>
          <a:p>
            <a:r>
              <a:rPr lang="ro-RO" dirty="0"/>
              <a:t>---Perforarea peretelui posterior al venei subclavia şi inserţia cateterului în spaţiul pleural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b="1" dirty="0" smtClean="0"/>
              <a:t>I</a:t>
            </a:r>
            <a:r>
              <a:rPr lang="en-US" b="1" dirty="0" smtClean="0"/>
              <a:t>.</a:t>
            </a:r>
            <a:r>
              <a:rPr lang="ro-RO" b="1" dirty="0" smtClean="0"/>
              <a:t> COMPLICAŢII TEHNICE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o-RO" dirty="0" smtClean="0"/>
              <a:t>---Malpoziţia cateterului este cauzată de ascensionarea cateterului în vena jugulară internă de aceeaşi parte. Malpoziţia se detectă radiografic</a:t>
            </a:r>
            <a:endParaRPr lang="en-US" dirty="0" smtClean="0"/>
          </a:p>
          <a:p>
            <a:r>
              <a:rPr lang="ro-RO" dirty="0" smtClean="0"/>
              <a:t>---Leziunea plexului brahial (pareze de nerv median, radial, ulnar), ale mediastinului (hematom, uneori cu fenomene compresive pe vena cavă superioară) sau ale ductului toracic</a:t>
            </a:r>
            <a:endParaRPr lang="en-US" dirty="0" smtClean="0"/>
          </a:p>
          <a:p>
            <a:r>
              <a:rPr lang="ro-RO" dirty="0" smtClean="0"/>
              <a:t>---Embolia aeriană</a:t>
            </a:r>
            <a:endParaRPr lang="en-US" dirty="0" smtClean="0"/>
          </a:p>
          <a:p>
            <a:r>
              <a:rPr lang="ro-RO" dirty="0" smtClean="0"/>
              <a:t>---Obstrucţia cateterului</a:t>
            </a:r>
            <a:endParaRPr lang="en-US" dirty="0" smtClean="0"/>
          </a:p>
          <a:p>
            <a:r>
              <a:rPr lang="ro-RO" dirty="0" smtClean="0"/>
              <a:t>---Tromboza venoasă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II. </a:t>
            </a:r>
            <a:r>
              <a:rPr lang="ro-RO" b="1" dirty="0" smtClean="0"/>
              <a:t>COMPLICAŢII SEPTICE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III. </a:t>
            </a:r>
            <a:r>
              <a:rPr lang="ro-RO" b="1" dirty="0" smtClean="0"/>
              <a:t>COMPLICAŢII METABOLICE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  <a:p>
            <a:pPr>
              <a:buNone/>
            </a:pPr>
            <a:r>
              <a:rPr lang="ro-RO" b="1" dirty="0"/>
              <a:t>Complicaţii ale metabolismului glucidic</a:t>
            </a:r>
            <a:r>
              <a:rPr lang="ro-RO" dirty="0"/>
              <a:t>:</a:t>
            </a:r>
            <a:endParaRPr lang="en-US" dirty="0"/>
          </a:p>
          <a:p>
            <a:r>
              <a:rPr lang="ro-RO" dirty="0"/>
              <a:t>Hiperglicemia</a:t>
            </a:r>
            <a:endParaRPr lang="en-US" dirty="0"/>
          </a:p>
          <a:p>
            <a:r>
              <a:rPr lang="ro-RO" dirty="0"/>
              <a:t>Hipoglicemia</a:t>
            </a:r>
            <a:endParaRPr lang="en-US" dirty="0"/>
          </a:p>
          <a:p>
            <a:r>
              <a:rPr lang="ro-RO" dirty="0"/>
              <a:t>Acidoza respiratorie cu hipercapnie</a:t>
            </a:r>
            <a:endParaRPr lang="en-US" dirty="0"/>
          </a:p>
          <a:p>
            <a:pPr>
              <a:buNone/>
            </a:pPr>
            <a:r>
              <a:rPr lang="ro-RO" b="1" dirty="0"/>
              <a:t>Complicaţii ale metabolismului proteic</a:t>
            </a:r>
            <a:endParaRPr lang="en-US" dirty="0"/>
          </a:p>
          <a:p>
            <a:r>
              <a:rPr lang="ro-RO" dirty="0"/>
              <a:t>Acidoză metabolică hipercloremică</a:t>
            </a:r>
            <a:endParaRPr lang="en-US" dirty="0"/>
          </a:p>
          <a:p>
            <a:r>
              <a:rPr lang="ro-RO" dirty="0"/>
              <a:t>Dezechilibre ale aminoacizilor plasmatici</a:t>
            </a:r>
            <a:endParaRPr lang="en-US" dirty="0"/>
          </a:p>
          <a:p>
            <a:r>
              <a:rPr lang="ro-RO" dirty="0"/>
              <a:t>Hiperamoniemia</a:t>
            </a:r>
            <a:endParaRPr lang="en-US" dirty="0"/>
          </a:p>
          <a:p>
            <a:r>
              <a:rPr lang="ro-RO" dirty="0"/>
              <a:t>Azotemia </a:t>
            </a:r>
            <a:r>
              <a:rPr lang="ro-RO" dirty="0" smtClean="0"/>
              <a:t>prerenală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b="1" dirty="0" smtClean="0"/>
              <a:t>COMPLICAŢII METABOLICE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o-RO" b="1" dirty="0" smtClean="0"/>
              <a:t>Complicaţii ale metabolismului lipidic</a:t>
            </a:r>
            <a:endParaRPr lang="en-US" dirty="0" smtClean="0"/>
          </a:p>
          <a:p>
            <a:r>
              <a:rPr lang="ro-RO" dirty="0" smtClean="0"/>
              <a:t>Hiperlipidemia</a:t>
            </a:r>
            <a:endParaRPr lang="en-US" dirty="0" smtClean="0"/>
          </a:p>
          <a:p>
            <a:r>
              <a:rPr lang="ro-RO" dirty="0" smtClean="0"/>
              <a:t>Hiperamilazemia</a:t>
            </a:r>
            <a:endParaRPr lang="en-US" dirty="0" smtClean="0"/>
          </a:p>
          <a:p>
            <a:r>
              <a:rPr lang="ro-RO" dirty="0" smtClean="0"/>
              <a:t>Hipoxia</a:t>
            </a:r>
            <a:endParaRPr lang="en-US" dirty="0" smtClean="0"/>
          </a:p>
          <a:p>
            <a:r>
              <a:rPr lang="ro-RO" b="1" dirty="0" smtClean="0"/>
              <a:t>Complicaţii ale metabolismului electroliţilor</a:t>
            </a:r>
            <a:endParaRPr lang="en-US" dirty="0" smtClean="0"/>
          </a:p>
          <a:p>
            <a:r>
              <a:rPr lang="ro-RO" dirty="0" smtClean="0"/>
              <a:t>Hipofosfatemia</a:t>
            </a:r>
            <a:endParaRPr lang="en-US" dirty="0" smtClean="0"/>
          </a:p>
          <a:p>
            <a:r>
              <a:rPr lang="ro-RO" dirty="0" smtClean="0"/>
              <a:t>Hipercalcemia/hipocalcemia</a:t>
            </a:r>
            <a:endParaRPr lang="en-US" dirty="0" smtClean="0"/>
          </a:p>
          <a:p>
            <a:r>
              <a:rPr lang="ro-RO" dirty="0" smtClean="0"/>
              <a:t>Hiperpotasemia/hipopotasemia</a:t>
            </a:r>
            <a:endParaRPr lang="en-US" dirty="0" smtClean="0"/>
          </a:p>
          <a:p>
            <a:r>
              <a:rPr lang="ro-RO" dirty="0" smtClean="0"/>
              <a:t>Alterarea probelor funcţiei hepatice</a:t>
            </a:r>
            <a:endParaRPr lang="en-US" dirty="0" smtClean="0"/>
          </a:p>
          <a:p>
            <a:r>
              <a:rPr lang="ro-RO" dirty="0" smtClean="0"/>
              <a:t>Deficitul de acizi graşi esenţiali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Concentrat</a:t>
            </a:r>
            <a:r>
              <a:rPr lang="en-US" b="1" dirty="0" smtClean="0"/>
              <a:t> </a:t>
            </a:r>
            <a:r>
              <a:rPr lang="ro-RO" b="1" dirty="0" smtClean="0"/>
              <a:t>eritrocitar spălat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just">
              <a:buNone/>
            </a:pPr>
            <a:r>
              <a:rPr lang="en-US" sz="1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ro-RO" sz="12800" dirty="0" smtClean="0">
                <a:latin typeface="Calibri" panose="020F0502020204030204" pitchFamily="34" charset="0"/>
                <a:cs typeface="Calibri" panose="020F0502020204030204" pitchFamily="34" charset="0"/>
              </a:rPr>
              <a:t>Indicaţii:</a:t>
            </a:r>
          </a:p>
          <a:p>
            <a:pPr algn="just">
              <a:buNone/>
            </a:pPr>
            <a:r>
              <a:rPr lang="en-US" sz="12800" dirty="0" smtClean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ro-RO" sz="12800" dirty="0" smtClean="0">
                <a:latin typeface="Calibri" panose="020F0502020204030204" pitchFamily="34" charset="0"/>
                <a:cs typeface="Calibri" panose="020F0502020204030204" pitchFamily="34" charset="0"/>
              </a:rPr>
              <a:t>pacienţi cu reacţii alergice severe posttransfuzionale, care prezintă o consecinţă a sensibilzării anterioare la proteinele plasmatice.</a:t>
            </a:r>
            <a:endParaRPr lang="en-US" sz="1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None/>
            </a:pPr>
            <a:r>
              <a:rPr lang="en-US" sz="12800" dirty="0" smtClean="0">
                <a:latin typeface="Calibri" panose="020F0502020204030204" pitchFamily="34" charset="0"/>
                <a:cs typeface="Calibri" panose="020F0502020204030204" pitchFamily="34" charset="0"/>
              </a:rPr>
              <a:t>	-</a:t>
            </a:r>
            <a:r>
              <a:rPr lang="ro-RO" sz="1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pacienţi cu anticorpi anti-proteine plasmatice, în special cu absenţă congenitală de IgA  (prin anticorpi anti IgA)</a:t>
            </a:r>
            <a:r>
              <a:rPr lang="en-US" sz="128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ro-RO" sz="1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Deficitul de IgA predispune la apariţia complicaţiilor alergice fără o sensibilizare anterioară.</a:t>
            </a:r>
            <a:endParaRPr lang="en-US" sz="1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None/>
            </a:pPr>
            <a:r>
              <a:rPr lang="ro-RO" sz="12800" dirty="0" smtClean="0"/>
              <a:t> </a:t>
            </a:r>
            <a:r>
              <a:rPr lang="en-US" sz="12800" dirty="0" smtClean="0"/>
              <a:t>	</a:t>
            </a:r>
          </a:p>
          <a:p>
            <a:pPr>
              <a:buNone/>
            </a:pPr>
            <a:endParaRPr lang="ro-RO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ro-RO" dirty="0" smtClean="0"/>
              <a:t>		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IV. </a:t>
            </a:r>
            <a:r>
              <a:rPr lang="ro-RO" b="1" dirty="0" smtClean="0"/>
              <a:t>COMPLICAŢII LEGATE DE TUBUL DIGESTIV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 smtClean="0"/>
              <a:t>Atrofia </a:t>
            </a:r>
            <a:r>
              <a:rPr lang="ro-RO" dirty="0"/>
              <a:t>intestinală</a:t>
            </a:r>
            <a:endParaRPr lang="en-US" dirty="0"/>
          </a:p>
          <a:p>
            <a:r>
              <a:rPr lang="ro-RO" dirty="0"/>
              <a:t>Colecistita necalculoasă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Concentrat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b="1" dirty="0" smtClean="0">
                <a:latin typeface="Times New Roman" pitchFamily="18" charset="0"/>
                <a:cs typeface="Times New Roman" pitchFamily="18" charset="0"/>
              </a:rPr>
              <a:t>eritrocitar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deleucocitat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ro-RO" dirty="0" smtClean="0">
                <a:latin typeface="Calibri" panose="020F0502020204030204" pitchFamily="34" charset="0"/>
                <a:cs typeface="Calibri" panose="020F0502020204030204" pitchFamily="34" charset="0"/>
              </a:rPr>
              <a:t>Se obţine prin extragerea majorităţii leucocitelor dintr-un preparat de hematii prin diferite metode (depleţia stratului leucocitar, centrifugare), însă nici una nu asigură îndepartarea totală a leucocitelor.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ro-RO" dirty="0" smtClean="0">
                <a:latin typeface="Calibri" panose="020F0502020204030204" pitchFamily="34" charset="0"/>
                <a:cs typeface="Calibri" panose="020F0502020204030204" pitchFamily="34" charset="0"/>
              </a:rPr>
              <a:t>umărul leucocitelor este inferior 1 x 10</a:t>
            </a:r>
            <a:r>
              <a:rPr lang="ro-RO" baseline="30000" dirty="0" smtClean="0">
                <a:latin typeface="Calibri" panose="020F0502020204030204" pitchFamily="34" charset="0"/>
                <a:cs typeface="Calibri" panose="020F0502020204030204" pitchFamily="34" charset="0"/>
              </a:rPr>
              <a:t>6 </a:t>
            </a:r>
            <a:r>
              <a:rPr lang="ro-RO" dirty="0" smtClean="0">
                <a:latin typeface="Calibri" panose="020F0502020204030204" pitchFamily="34" charset="0"/>
                <a:cs typeface="Calibri" panose="020F0502020204030204" pitchFamily="34" charset="0"/>
              </a:rPr>
              <a:t> /unitate.</a:t>
            </a: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o-RO" dirty="0" smtClean="0">
                <a:latin typeface="Calibri" panose="020F0502020204030204" pitchFamily="34" charset="0"/>
                <a:cs typeface="Calibri" panose="020F0502020204030204" pitchFamily="34" charset="0"/>
              </a:rPr>
              <a:t> Separarea leucocitelor din conserva de sânge este necesară pentru transfuzia pacienţilor cu anticorpi antileucocitari sau pentru prevenirea aloimunizării contra antigenelor leucocitare. </a:t>
            </a: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Concentrat</a:t>
            </a:r>
            <a:r>
              <a:rPr lang="en-US" b="1" dirty="0" smtClean="0"/>
              <a:t> </a:t>
            </a:r>
            <a:r>
              <a:rPr lang="ro-RO" b="1" dirty="0" smtClean="0"/>
              <a:t>eritrocitar </a:t>
            </a:r>
            <a:r>
              <a:rPr lang="en-US" b="1" dirty="0" err="1" smtClean="0"/>
              <a:t>deleucocitat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ro-RO" dirty="0" smtClean="0">
                <a:latin typeface="Calibri" panose="020F0502020204030204" pitchFamily="34" charset="0"/>
                <a:cs typeface="Calibri" panose="020F0502020204030204" pitchFamily="34" charset="0"/>
              </a:rPr>
              <a:t>Indicații:</a:t>
            </a: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None/>
            </a:pPr>
            <a:r>
              <a:rPr lang="en-US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- p</a:t>
            </a:r>
            <a:r>
              <a:rPr lang="ro-RO" dirty="0" smtClean="0">
                <a:latin typeface="Calibri" panose="020F0502020204030204" pitchFamily="34" charset="0"/>
                <a:cs typeface="Calibri" panose="020F0502020204030204" pitchFamily="34" charset="0"/>
              </a:rPr>
              <a:t>acienţi care au prezentat complicaţii febrile   nonhemolitice posttransfuzionle.</a:t>
            </a: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None/>
            </a:pPr>
            <a:r>
              <a:rPr lang="ro-RO" dirty="0" smtClean="0">
                <a:latin typeface="Calibri" panose="020F0502020204030204" pitchFamily="34" charset="0"/>
                <a:cs typeface="Calibri" panose="020F0502020204030204" pitchFamily="34" charset="0"/>
              </a:rPr>
              <a:t> Aceste complicaţii  sunt cauzate de anticorpii către leucocitele din sângele donatorului, iar îndepărtarea leucocitelor contribuie la diminuarea semnificativă a acestor complicaţii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Concentrat</a:t>
            </a:r>
            <a:r>
              <a:rPr lang="en-US" b="1" dirty="0" smtClean="0"/>
              <a:t> </a:t>
            </a:r>
            <a:r>
              <a:rPr lang="ro-RO" b="1" dirty="0" smtClean="0"/>
              <a:t>eritrocitar </a:t>
            </a:r>
            <a:r>
              <a:rPr lang="en-US" b="1" dirty="0" err="1" smtClean="0"/>
              <a:t>crioconservat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o-RO" dirty="0" smtClean="0">
                <a:cs typeface="Times New Roman" pitchFamily="18" charset="0"/>
              </a:rPr>
              <a:t>Eritrocitele sunt congelate  cu ajutorul unui crioprotector şi conservate la o temperatură egală sau inferioară temperaturii de -80</a:t>
            </a:r>
            <a:r>
              <a:rPr lang="ro-RO" baseline="30000" dirty="0" smtClean="0">
                <a:cs typeface="Times New Roman" pitchFamily="18" charset="0"/>
              </a:rPr>
              <a:t>o</a:t>
            </a:r>
            <a:r>
              <a:rPr lang="ro-RO" dirty="0" smtClean="0">
                <a:cs typeface="Times New Roman" pitchFamily="18" charset="0"/>
              </a:rPr>
              <a:t>C. Concentratul eritrocitar crioconservat este practic lipsit de proteine, granulocite şi plachete. Înainte de utilizare eritrocitele sunt decongelate, spălate şi resuspendate într-o soluţie izotonică de clorură de sodiu. Durata stocării poate atinge 10 ani.</a:t>
            </a:r>
            <a:endParaRPr lang="en-US" dirty="0" smtClean="0">
              <a:cs typeface="Times New Roman" pitchFamily="18" charset="0"/>
            </a:endParaRPr>
          </a:p>
          <a:p>
            <a:pPr algn="just"/>
            <a:r>
              <a:rPr lang="ro-RO" dirty="0" smtClean="0">
                <a:cs typeface="Times New Roman" pitchFamily="18" charset="0"/>
              </a:rPr>
              <a:t>	Utilizarea concentratului eritrocitar crioconservat este rezervată pacienţilor cu grupe sanguine rare şi cu aloanticorpi multipli sau poate fi utilzat pentru transfuzii autologe.</a:t>
            </a:r>
            <a:endParaRPr lang="en-US" dirty="0" smtClean="0"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1667</TotalTime>
  <Words>2161</Words>
  <Application>Microsoft Office PowerPoint</Application>
  <PresentationFormat>On-screen Show (4:3)</PresentationFormat>
  <Paragraphs>393</Paragraphs>
  <Slides>60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1" baseType="lpstr">
      <vt:lpstr>Office Theme</vt:lpstr>
      <vt:lpstr>PowerPoint Presentation</vt:lpstr>
      <vt:lpstr>Sângele integral</vt:lpstr>
      <vt:lpstr>Sângele integral</vt:lpstr>
      <vt:lpstr>Concentrat eritrocitar nespălat</vt:lpstr>
      <vt:lpstr>Concentrat eritrocitar spălat</vt:lpstr>
      <vt:lpstr>Concentrat eritrocitar spălat</vt:lpstr>
      <vt:lpstr>Concentrat eritrocitar deleucocitat</vt:lpstr>
      <vt:lpstr>Concentrat eritrocitar deleucocitat</vt:lpstr>
      <vt:lpstr>Concentrat eritrocitar crioconservat </vt:lpstr>
      <vt:lpstr>  CONCENTRATUL ERITROCITAR</vt:lpstr>
      <vt:lpstr>  CONCENTRATUL ERITROCITAR </vt:lpstr>
      <vt:lpstr>PLASMA PROASPĂT CONGELATĂ </vt:lpstr>
      <vt:lpstr>PLASMA PROASPĂT CONGELATĂ </vt:lpstr>
      <vt:lpstr>PLASMA PROASPĂT CONGELATĂ</vt:lpstr>
      <vt:lpstr>PLASMA PROASPĂT CONGELATĂ NU ESTE INDICATĂ  CU SCOPUL</vt:lpstr>
      <vt:lpstr>TRANSFUZIA DE TROMBOCITE</vt:lpstr>
      <vt:lpstr>TRANSFUZIA DE TROMBOCITE</vt:lpstr>
      <vt:lpstr>Albumina umană </vt:lpstr>
      <vt:lpstr>Albumina umană </vt:lpstr>
      <vt:lpstr>CRIOPRECIPITAT </vt:lpstr>
      <vt:lpstr>CRIOPRECIPITAT</vt:lpstr>
      <vt:lpstr>        TERAPIA LICHIDIANĂ </vt:lpstr>
      <vt:lpstr>Dextrane </vt:lpstr>
      <vt:lpstr>Dextrane </vt:lpstr>
      <vt:lpstr>Gelatina </vt:lpstr>
      <vt:lpstr>HIDROXIETILAMIDONUL (HAES, Refortan, Voluven, Refortan- plus) </vt:lpstr>
      <vt:lpstr>Soluţii electrolitice </vt:lpstr>
      <vt:lpstr>Soluţii electrolitice</vt:lpstr>
      <vt:lpstr>Soluţii electrolitice </vt:lpstr>
      <vt:lpstr>  ALIMENTAREA  PARENTERALĂ  ÎN  TI  </vt:lpstr>
      <vt:lpstr> Indicaţii pentru alimentarea parenterală</vt:lpstr>
      <vt:lpstr>Componentele nutritiei parenterale</vt:lpstr>
      <vt:lpstr>Componentul proteic</vt:lpstr>
      <vt:lpstr>Soluţii modificate de aminoacizi:</vt:lpstr>
      <vt:lpstr>Glucidele </vt:lpstr>
      <vt:lpstr>Lipidele </vt:lpstr>
      <vt:lpstr>Cabiven Periferic si Cabiven Central</vt:lpstr>
      <vt:lpstr> DETERMINAREA NECESARULUI CALORIC </vt:lpstr>
      <vt:lpstr> I.Determinarea cheltuielilor energetice bazale </vt:lpstr>
      <vt:lpstr>Factorii de corecţie</vt:lpstr>
      <vt:lpstr>II Metoda calorimetriei indirecte </vt:lpstr>
      <vt:lpstr>Necesarul aportului proteic zilnic</vt:lpstr>
      <vt:lpstr>Necesarul aportului glucidic zilnic </vt:lpstr>
      <vt:lpstr>Necesarul aportului lipidic zilnic </vt:lpstr>
      <vt:lpstr>PowerPoint Presentation</vt:lpstr>
      <vt:lpstr>Necesarul de electroliţi</vt:lpstr>
      <vt:lpstr>Necesarul de vitamine</vt:lpstr>
      <vt:lpstr>Necesarul în oligoelemente</vt:lpstr>
      <vt:lpstr> Model de formulare a unei alimentaţii parenterale totale </vt:lpstr>
      <vt:lpstr>Necesarul proteic</vt:lpstr>
      <vt:lpstr>LIPIDE</vt:lpstr>
      <vt:lpstr>PowerPoint Presentation</vt:lpstr>
      <vt:lpstr>Model de formulare a unei alimentaţii parenterale totale</vt:lpstr>
      <vt:lpstr>PowerPoint Presentation</vt:lpstr>
      <vt:lpstr>  I. COMPLICAŢII TEHNICE  </vt:lpstr>
      <vt:lpstr>I. COMPLICAŢII TEHNICE </vt:lpstr>
      <vt:lpstr>II. COMPLICAŢII SEPTICE </vt:lpstr>
      <vt:lpstr>III. COMPLICAŢII METABOLICE </vt:lpstr>
      <vt:lpstr>COMPLICAŢII METABOLICE </vt:lpstr>
      <vt:lpstr>IV. COMPLICAŢII LEGATE DE TUBUL DIGESTIV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Nelu@Tanea</dc:creator>
  <cp:lastModifiedBy>Tatiana</cp:lastModifiedBy>
  <cp:revision>173</cp:revision>
  <dcterms:created xsi:type="dcterms:W3CDTF">2009-02-10T08:16:39Z</dcterms:created>
  <dcterms:modified xsi:type="dcterms:W3CDTF">2018-05-22T19:53:33Z</dcterms:modified>
</cp:coreProperties>
</file>